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9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93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39" r:id="rId1"/>
    <p:sldMasterId id="2147483762" r:id="rId2"/>
    <p:sldMasterId id="2147483775" r:id="rId3"/>
  </p:sldMasterIdLst>
  <p:notesMasterIdLst>
    <p:notesMasterId r:id="rId69"/>
  </p:notesMasterIdLst>
  <p:handoutMasterIdLst>
    <p:handoutMasterId r:id="rId70"/>
  </p:handoutMasterIdLst>
  <p:sldIdLst>
    <p:sldId id="655" r:id="rId4"/>
    <p:sldId id="681" r:id="rId5"/>
    <p:sldId id="699" r:id="rId6"/>
    <p:sldId id="682" r:id="rId7"/>
    <p:sldId id="737" r:id="rId8"/>
    <p:sldId id="683" r:id="rId9"/>
    <p:sldId id="740" r:id="rId10"/>
    <p:sldId id="739" r:id="rId11"/>
    <p:sldId id="745" r:id="rId12"/>
    <p:sldId id="749" r:id="rId13"/>
    <p:sldId id="751" r:id="rId14"/>
    <p:sldId id="750" r:id="rId15"/>
    <p:sldId id="752" r:id="rId16"/>
    <p:sldId id="761" r:id="rId17"/>
    <p:sldId id="766" r:id="rId18"/>
    <p:sldId id="768" r:id="rId19"/>
    <p:sldId id="754" r:id="rId20"/>
    <p:sldId id="755" r:id="rId21"/>
    <p:sldId id="772" r:id="rId22"/>
    <p:sldId id="775" r:id="rId23"/>
    <p:sldId id="837" r:id="rId24"/>
    <p:sldId id="809" r:id="rId25"/>
    <p:sldId id="816" r:id="rId26"/>
    <p:sldId id="760" r:id="rId27"/>
    <p:sldId id="778" r:id="rId28"/>
    <p:sldId id="779" r:id="rId29"/>
    <p:sldId id="785" r:id="rId30"/>
    <p:sldId id="787" r:id="rId31"/>
    <p:sldId id="793" r:id="rId32"/>
    <p:sldId id="788" r:id="rId33"/>
    <p:sldId id="801" r:id="rId34"/>
    <p:sldId id="802" r:id="rId35"/>
    <p:sldId id="803" r:id="rId36"/>
    <p:sldId id="780" r:id="rId37"/>
    <p:sldId id="811" r:id="rId38"/>
    <p:sldId id="781" r:id="rId39"/>
    <p:sldId id="817" r:id="rId40"/>
    <p:sldId id="805" r:id="rId41"/>
    <p:sldId id="794" r:id="rId42"/>
    <p:sldId id="820" r:id="rId43"/>
    <p:sldId id="819" r:id="rId44"/>
    <p:sldId id="829" r:id="rId45"/>
    <p:sldId id="804" r:id="rId46"/>
    <p:sldId id="806" r:id="rId47"/>
    <p:sldId id="796" r:id="rId48"/>
    <p:sldId id="797" r:id="rId49"/>
    <p:sldId id="798" r:id="rId50"/>
    <p:sldId id="799" r:id="rId51"/>
    <p:sldId id="821" r:id="rId52"/>
    <p:sldId id="822" r:id="rId53"/>
    <p:sldId id="748" r:id="rId54"/>
    <p:sldId id="825" r:id="rId55"/>
    <p:sldId id="830" r:id="rId56"/>
    <p:sldId id="831" r:id="rId57"/>
    <p:sldId id="834" r:id="rId58"/>
    <p:sldId id="833" r:id="rId59"/>
    <p:sldId id="747" r:id="rId60"/>
    <p:sldId id="838" r:id="rId61"/>
    <p:sldId id="841" r:id="rId62"/>
    <p:sldId id="842" r:id="rId63"/>
    <p:sldId id="840" r:id="rId64"/>
    <p:sldId id="845" r:id="rId65"/>
    <p:sldId id="843" r:id="rId66"/>
    <p:sldId id="790" r:id="rId67"/>
    <p:sldId id="846" r:id="rId68"/>
  </p:sldIdLst>
  <p:sldSz cx="11522075" cy="6480175"/>
  <p:notesSz cx="6858000" cy="9698038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1pPr>
    <a:lvl2pPr marL="4572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2pPr>
    <a:lvl3pPr marL="9144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3pPr>
    <a:lvl4pPr marL="13716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4pPr>
    <a:lvl5pPr marL="18288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odnei Fagundes Dias" initials="Rodnei" lastIdx="27" clrIdx="0"/>
  <p:cmAuthor id="1" name="CNPEM CNPEM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BC34"/>
    <a:srgbClr val="5CBF17"/>
    <a:srgbClr val="499412"/>
    <a:srgbClr val="39C4D9"/>
    <a:srgbClr val="49DBC6"/>
    <a:srgbClr val="43DBD8"/>
    <a:srgbClr val="006600"/>
    <a:srgbClr val="336699"/>
    <a:srgbClr val="0000FF"/>
    <a:srgbClr val="F68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Estilo Médio 3 - Ênfas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660B408-B3CF-4A94-85FC-2B1E0A45F4A2}" styleName="Estilo Escuro 2 - Ênfase 1/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34" autoAdjust="0"/>
    <p:restoredTop sz="95847" autoAdjust="0"/>
  </p:normalViewPr>
  <p:slideViewPr>
    <p:cSldViewPr>
      <p:cViewPr>
        <p:scale>
          <a:sx n="85" d="100"/>
          <a:sy n="85" d="100"/>
        </p:scale>
        <p:origin x="-1616" y="-144"/>
      </p:cViewPr>
      <p:guideLst>
        <p:guide orient="horz" pos="2585"/>
        <p:guide pos="60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6516"/>
    </p:cViewPr>
  </p:sorterViewPr>
  <p:notesViewPr>
    <p:cSldViewPr>
      <p:cViewPr>
        <p:scale>
          <a:sx n="75" d="100"/>
          <a:sy n="75" d="100"/>
        </p:scale>
        <p:origin x="-2328" y="360"/>
      </p:cViewPr>
      <p:guideLst>
        <p:guide orient="horz" pos="3056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70" Type="http://schemas.openxmlformats.org/officeDocument/2006/relationships/handoutMaster" Target="handoutMasters/handoutMaster1.xml"/><Relationship Id="rId71" Type="http://schemas.openxmlformats.org/officeDocument/2006/relationships/printerSettings" Target="printerSettings/printerSettings1.bin"/><Relationship Id="rId72" Type="http://schemas.openxmlformats.org/officeDocument/2006/relationships/commentAuthors" Target="commentAuthor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815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19538" y="0"/>
            <a:ext cx="2973387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78925"/>
            <a:ext cx="2978150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19538" y="9178925"/>
            <a:ext cx="2973387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11D08B6D-5874-4C4A-953A-21406A01DA9D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4353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3388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3387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04788" y="730250"/>
            <a:ext cx="6457950" cy="36337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10100"/>
            <a:ext cx="5029200" cy="435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0"/>
            <a:r>
              <a:rPr lang="pt-BR" noProof="0" smtClean="0"/>
              <a:t>Segundo nível</a:t>
            </a:r>
          </a:p>
          <a:p>
            <a:pPr lvl="0"/>
            <a:r>
              <a:rPr lang="pt-BR" noProof="0" smtClean="0"/>
              <a:t>Terceiro nível</a:t>
            </a:r>
          </a:p>
          <a:p>
            <a:pPr lvl="0"/>
            <a:r>
              <a:rPr lang="pt-BR" noProof="0" smtClean="0"/>
              <a:t>Quarto nível</a:t>
            </a:r>
          </a:p>
          <a:p>
            <a:pPr lvl="0"/>
            <a:r>
              <a:rPr lang="pt-BR" noProof="0" smtClean="0"/>
              <a:t>Quinto nível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13850"/>
            <a:ext cx="2973388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213850"/>
            <a:ext cx="2973387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8D95FBDF-D682-4DE5-9601-3636D45751AD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45922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5FBDF-D682-4DE5-9601-3636D45751AD}" type="slidenum">
              <a:rPr lang="pt-BR" smtClean="0"/>
              <a:pPr>
                <a:defRPr/>
              </a:pPr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572034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5FBDF-D682-4DE5-9601-3636D45751AD}" type="slidenum">
              <a:rPr lang="pt-BR" smtClean="0"/>
              <a:pPr>
                <a:defRPr/>
              </a:pPr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203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5FBDF-D682-4DE5-9601-3636D45751AD}" type="slidenum">
              <a:rPr lang="pt-BR" smtClean="0"/>
              <a:pPr>
                <a:defRPr/>
              </a:pPr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203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5FBDF-D682-4DE5-9601-3636D45751AD}" type="slidenum">
              <a:rPr lang="pt-BR" smtClean="0"/>
              <a:pPr>
                <a:defRPr/>
              </a:pPr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203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5FBDF-D682-4DE5-9601-3636D45751AD}" type="slidenum">
              <a:rPr lang="pt-BR" smtClean="0"/>
              <a:pPr>
                <a:defRPr/>
              </a:pPr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2034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5FBDF-D682-4DE5-9601-3636D45751AD}" type="slidenum">
              <a:rPr lang="pt-BR" smtClean="0"/>
              <a:pPr>
                <a:defRPr/>
              </a:pPr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2034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5FBDF-D682-4DE5-9601-3636D45751AD}" type="slidenum">
              <a:rPr lang="pt-BR" smtClean="0"/>
              <a:pPr>
                <a:defRPr/>
              </a:pPr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2034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5FBDF-D682-4DE5-9601-3636D45751AD}" type="slidenum">
              <a:rPr lang="pt-BR" smtClean="0"/>
              <a:pPr>
                <a:defRPr/>
              </a:pPr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2034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5FBDF-D682-4DE5-9601-3636D45751AD}" type="slidenum">
              <a:rPr lang="pt-BR" smtClean="0"/>
              <a:pPr>
                <a:defRPr/>
              </a:pPr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2034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5FBDF-D682-4DE5-9601-3636D45751AD}" type="slidenum">
              <a:rPr lang="pt-BR" smtClean="0"/>
              <a:pPr>
                <a:defRPr/>
              </a:pPr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2034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77A8F-7929-4263-B3E3-D62026131BEB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7861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5FBDF-D682-4DE5-9601-3636D45751AD}" type="slidenum">
              <a:rPr lang="pt-BR" smtClean="0"/>
              <a:pPr>
                <a:defRPr/>
              </a:pPr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2034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5FBDF-D682-4DE5-9601-3636D45751AD}" type="slidenum">
              <a:rPr lang="pt-BR" smtClean="0"/>
              <a:pPr>
                <a:defRPr/>
              </a:pPr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2034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5FBDF-D682-4DE5-9601-3636D45751AD}" type="slidenum">
              <a:rPr lang="pt-BR" smtClean="0"/>
              <a:pPr>
                <a:defRPr/>
              </a:pPr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2034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5FBDF-D682-4DE5-9601-3636D45751AD}" type="slidenum">
              <a:rPr lang="pt-BR" smtClean="0"/>
              <a:pPr>
                <a:defRPr/>
              </a:pPr>
              <a:t>23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572034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5FBDF-D682-4DE5-9601-3636D45751AD}" type="slidenum">
              <a:rPr lang="pt-BR" smtClean="0"/>
              <a:pPr>
                <a:defRPr/>
              </a:pPr>
              <a:t>24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572034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5FBDF-D682-4DE5-9601-3636D45751AD}" type="slidenum">
              <a:rPr lang="pt-BR" smtClean="0"/>
              <a:pPr>
                <a:defRPr/>
              </a:pPr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2034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5FBDF-D682-4DE5-9601-3636D45751AD}" type="slidenum">
              <a:rPr lang="pt-BR" smtClean="0"/>
              <a:pPr>
                <a:defRPr/>
              </a:pPr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2034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5FBDF-D682-4DE5-9601-3636D45751AD}" type="slidenum">
              <a:rPr lang="pt-BR" smtClean="0"/>
              <a:pPr>
                <a:defRPr/>
              </a:pPr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2034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5FBDF-D682-4DE5-9601-3636D45751AD}" type="slidenum">
              <a:rPr lang="pt-BR" smtClean="0"/>
              <a:pPr>
                <a:defRPr/>
              </a:pPr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2034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5FBDF-D682-4DE5-9601-3636D45751AD}" type="slidenum">
              <a:rPr lang="pt-BR" smtClean="0"/>
              <a:pPr>
                <a:defRPr/>
              </a:pPr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2034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 txBox="1">
            <a:spLocks noGrp="1" noChangeArrowheads="1"/>
          </p:cNvSpPr>
          <p:nvPr/>
        </p:nvSpPr>
        <p:spPr bwMode="auto">
          <a:xfrm>
            <a:off x="4008438" y="9118850"/>
            <a:ext cx="3067050" cy="479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70" tIns="47335" rIns="94670" bIns="47335" anchor="b"/>
          <a:lstStyle>
            <a:lvl1pPr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D7EE0CF-6B60-4583-A946-C02AD2AC8C57}" type="slidenum">
              <a:rPr lang="en-US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34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339" name="Rectangle 7"/>
          <p:cNvSpPr txBox="1">
            <a:spLocks noGrp="1" noChangeArrowheads="1"/>
          </p:cNvSpPr>
          <p:nvPr/>
        </p:nvSpPr>
        <p:spPr bwMode="auto">
          <a:xfrm>
            <a:off x="4008438" y="9118850"/>
            <a:ext cx="3067050" cy="479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6" tIns="46478" rIns="92956" bIns="46478" anchor="b"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424F1CC-1A66-4A35-B344-82B79A93309C}" type="slidenum">
              <a:rPr lang="en-US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34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3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20700" y="1212850"/>
            <a:ext cx="5816600" cy="32718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8026" y="4559425"/>
            <a:ext cx="5661025" cy="4320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6" tIns="46478" rIns="92956" bIns="46478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47929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5FBDF-D682-4DE5-9601-3636D45751AD}" type="slidenum">
              <a:rPr lang="pt-BR" smtClean="0"/>
              <a:pPr>
                <a:defRPr/>
              </a:pPr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2034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 txBox="1">
            <a:spLocks noGrp="1" noChangeArrowheads="1"/>
          </p:cNvSpPr>
          <p:nvPr/>
        </p:nvSpPr>
        <p:spPr bwMode="auto">
          <a:xfrm>
            <a:off x="4008438" y="9118850"/>
            <a:ext cx="3067050" cy="479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70" tIns="47335" rIns="94670" bIns="47335" anchor="b"/>
          <a:lstStyle>
            <a:lvl1pPr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D7EE0CF-6B60-4583-A946-C02AD2AC8C57}" type="slidenum">
              <a:rPr lang="en-US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35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339" name="Rectangle 7"/>
          <p:cNvSpPr txBox="1">
            <a:spLocks noGrp="1" noChangeArrowheads="1"/>
          </p:cNvSpPr>
          <p:nvPr/>
        </p:nvSpPr>
        <p:spPr bwMode="auto">
          <a:xfrm>
            <a:off x="4008438" y="9118850"/>
            <a:ext cx="3067050" cy="479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6" tIns="46478" rIns="92956" bIns="46478" anchor="b"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424F1CC-1A66-4A35-B344-82B79A93309C}" type="slidenum">
              <a:rPr lang="en-US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35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3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20700" y="1212850"/>
            <a:ext cx="5816600" cy="32718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8026" y="4559425"/>
            <a:ext cx="5661025" cy="4320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6" tIns="46478" rIns="92956" bIns="46478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479295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5FBDF-D682-4DE5-9601-3636D45751AD}" type="slidenum">
              <a:rPr lang="pt-BR" smtClean="0"/>
              <a:pPr>
                <a:defRPr/>
              </a:pPr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2034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5FBDF-D682-4DE5-9601-3636D45751AD}" type="slidenum">
              <a:rPr lang="pt-BR" smtClean="0"/>
              <a:pPr>
                <a:defRPr/>
              </a:pPr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2034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5FBDF-D682-4DE5-9601-3636D45751AD}" type="slidenum">
              <a:rPr lang="pt-BR" smtClean="0"/>
              <a:pPr>
                <a:defRPr/>
              </a:pPr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2034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5FBDF-D682-4DE5-9601-3636D45751AD}" type="slidenum">
              <a:rPr lang="pt-BR" smtClean="0"/>
              <a:pPr>
                <a:defRPr/>
              </a:pPr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2034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5FBDF-D682-4DE5-9601-3636D45751AD}" type="slidenum">
              <a:rPr lang="pt-BR" smtClean="0"/>
              <a:pPr>
                <a:defRPr/>
              </a:pPr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2034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5FBDF-D682-4DE5-9601-3636D45751AD}" type="slidenum">
              <a:rPr lang="pt-BR" smtClean="0"/>
              <a:pPr>
                <a:defRPr/>
              </a:pPr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2034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5FBDF-D682-4DE5-9601-3636D45751AD}" type="slidenum">
              <a:rPr lang="pt-BR" smtClean="0"/>
              <a:pPr>
                <a:defRPr/>
              </a:pPr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2034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5FBDF-D682-4DE5-9601-3636D45751AD}" type="slidenum">
              <a:rPr lang="pt-BR" smtClean="0"/>
              <a:pPr>
                <a:defRPr/>
              </a:pPr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2034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5FBDF-D682-4DE5-9601-3636D45751AD}" type="slidenum">
              <a:rPr lang="pt-BR" smtClean="0"/>
              <a:pPr>
                <a:defRPr/>
              </a:pPr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203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5FBDF-D682-4DE5-9601-3636D45751AD}" type="slidenum">
              <a:rPr lang="pt-BR" smtClean="0"/>
              <a:pPr>
                <a:defRPr/>
              </a:pPr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2034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5FBDF-D682-4DE5-9601-3636D45751AD}" type="slidenum">
              <a:rPr lang="pt-BR" smtClean="0"/>
              <a:pPr>
                <a:defRPr/>
              </a:pPr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2034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5FBDF-D682-4DE5-9601-3636D45751AD}" type="slidenum">
              <a:rPr lang="pt-BR" smtClean="0"/>
              <a:pPr>
                <a:defRPr/>
              </a:pPr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2034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5FBDF-D682-4DE5-9601-3636D45751AD}" type="slidenum">
              <a:rPr lang="pt-BR" smtClean="0"/>
              <a:pPr>
                <a:defRPr/>
              </a:pPr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20341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5FBDF-D682-4DE5-9601-3636D45751AD}" type="slidenum">
              <a:rPr lang="pt-BR" smtClean="0"/>
              <a:pPr>
                <a:defRPr/>
              </a:pPr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2034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5FBDF-D682-4DE5-9601-3636D45751AD}" type="slidenum">
              <a:rPr lang="pt-BR" smtClean="0"/>
              <a:pPr>
                <a:defRPr/>
              </a:pPr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20341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5FBDF-D682-4DE5-9601-3636D45751AD}" type="slidenum">
              <a:rPr lang="pt-BR" smtClean="0"/>
              <a:pPr>
                <a:defRPr/>
              </a:pPr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20341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5FBDF-D682-4DE5-9601-3636D45751AD}" type="slidenum">
              <a:rPr lang="pt-BR" smtClean="0"/>
              <a:pPr>
                <a:defRPr/>
              </a:pPr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2034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5FBDF-D682-4DE5-9601-3636D45751AD}" type="slidenum">
              <a:rPr lang="pt-BR" smtClean="0"/>
              <a:pPr>
                <a:defRPr/>
              </a:pPr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20341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5FBDF-D682-4DE5-9601-3636D45751AD}" type="slidenum">
              <a:rPr lang="pt-BR" smtClean="0"/>
              <a:pPr>
                <a:defRPr/>
              </a:pPr>
              <a:t>60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5720341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5FBDF-D682-4DE5-9601-3636D45751AD}" type="slidenum">
              <a:rPr lang="pt-BR" smtClean="0"/>
              <a:pPr>
                <a:defRPr/>
              </a:pPr>
              <a:t>61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203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5FBDF-D682-4DE5-9601-3636D45751AD}" type="slidenum">
              <a:rPr lang="pt-BR" smtClean="0"/>
              <a:pPr>
                <a:defRPr/>
              </a:pPr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20341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5FBDF-D682-4DE5-9601-3636D45751AD}" type="slidenum">
              <a:rPr lang="pt-BR" smtClean="0"/>
              <a:pPr>
                <a:defRPr/>
              </a:pPr>
              <a:t>62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20341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5FBDF-D682-4DE5-9601-3636D45751AD}" type="slidenum">
              <a:rPr lang="pt-BR" smtClean="0"/>
              <a:pPr>
                <a:defRPr/>
              </a:pPr>
              <a:t>63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20341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5FBDF-D682-4DE5-9601-3636D45751AD}" type="slidenum">
              <a:rPr lang="pt-BR" smtClean="0"/>
              <a:pPr>
                <a:defRPr/>
              </a:pPr>
              <a:t>64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203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5FBDF-D682-4DE5-9601-3636D45751AD}" type="slidenum">
              <a:rPr lang="pt-BR" smtClean="0"/>
              <a:pPr>
                <a:defRPr/>
              </a:pPr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203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5FBDF-D682-4DE5-9601-3636D45751AD}" type="slidenum">
              <a:rPr lang="pt-BR" smtClean="0"/>
              <a:pPr>
                <a:defRPr/>
              </a:pPr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203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5FBDF-D682-4DE5-9601-3636D45751AD}" type="slidenum">
              <a:rPr lang="pt-BR" smtClean="0"/>
              <a:pPr>
                <a:defRPr/>
              </a:pPr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203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5FBDF-D682-4DE5-9601-3636D45751AD}" type="slidenum">
              <a:rPr lang="pt-BR" smtClean="0"/>
              <a:pPr>
                <a:defRPr/>
              </a:pPr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203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 userDrawn="1"/>
        </p:nvSpPr>
        <p:spPr bwMode="auto">
          <a:xfrm>
            <a:off x="8465806" y="178247"/>
            <a:ext cx="609704" cy="61236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pitchFamily="32" charset="0"/>
            </a:endParaRPr>
          </a:p>
        </p:txBody>
      </p:sp>
      <p:grpSp>
        <p:nvGrpSpPr>
          <p:cNvPr id="7" name="Grupo 6"/>
          <p:cNvGrpSpPr/>
          <p:nvPr userDrawn="1"/>
        </p:nvGrpSpPr>
        <p:grpSpPr>
          <a:xfrm>
            <a:off x="-4961" y="-273"/>
            <a:ext cx="2237606" cy="6480720"/>
            <a:chOff x="-4961" y="-273"/>
            <a:chExt cx="2237606" cy="6480720"/>
          </a:xfrm>
        </p:grpSpPr>
        <p:pic>
          <p:nvPicPr>
            <p:cNvPr id="8" name="Imagem 7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5556522"/>
              <a:ext cx="2228850" cy="923925"/>
            </a:xfrm>
            <a:prstGeom prst="rect">
              <a:avLst/>
            </a:prstGeom>
          </p:spPr>
        </p:pic>
        <p:pic>
          <p:nvPicPr>
            <p:cNvPr id="11" name="Imagem 10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4692426"/>
              <a:ext cx="2228850" cy="923925"/>
            </a:xfrm>
            <a:prstGeom prst="rect">
              <a:avLst/>
            </a:prstGeom>
          </p:spPr>
        </p:pic>
        <p:pic>
          <p:nvPicPr>
            <p:cNvPr id="12" name="Imagem 11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3828330"/>
              <a:ext cx="2228850" cy="923925"/>
            </a:xfrm>
            <a:prstGeom prst="rect">
              <a:avLst/>
            </a:prstGeom>
          </p:spPr>
        </p:pic>
        <p:pic>
          <p:nvPicPr>
            <p:cNvPr id="13" name="Imagem 12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64234"/>
              <a:ext cx="2228850" cy="923925"/>
            </a:xfrm>
            <a:prstGeom prst="rect">
              <a:avLst/>
            </a:prstGeom>
          </p:spPr>
        </p:pic>
        <p:pic>
          <p:nvPicPr>
            <p:cNvPr id="15" name="Imagem 14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100138"/>
              <a:ext cx="2228850" cy="923925"/>
            </a:xfrm>
            <a:prstGeom prst="rect">
              <a:avLst/>
            </a:prstGeom>
          </p:spPr>
        </p:pic>
        <p:pic>
          <p:nvPicPr>
            <p:cNvPr id="16" name="Imagem 15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1164034"/>
              <a:ext cx="2228850" cy="923925"/>
            </a:xfrm>
            <a:prstGeom prst="rect">
              <a:avLst/>
            </a:prstGeom>
          </p:spPr>
        </p:pic>
        <p:pic>
          <p:nvPicPr>
            <p:cNvPr id="17" name="Imagem 16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9938"/>
              <a:ext cx="2228850" cy="923925"/>
            </a:xfrm>
            <a:prstGeom prst="rect">
              <a:avLst/>
            </a:prstGeom>
          </p:spPr>
        </p:pic>
        <p:pic>
          <p:nvPicPr>
            <p:cNvPr id="18" name="Imagem 17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61" y="-273"/>
              <a:ext cx="2228850" cy="923925"/>
            </a:xfrm>
            <a:prstGeom prst="rect">
              <a:avLst/>
            </a:prstGeom>
          </p:spPr>
        </p:pic>
      </p:grpSp>
      <p:grpSp>
        <p:nvGrpSpPr>
          <p:cNvPr id="19" name="Grupo 18"/>
          <p:cNvGrpSpPr/>
          <p:nvPr userDrawn="1"/>
        </p:nvGrpSpPr>
        <p:grpSpPr>
          <a:xfrm>
            <a:off x="2160637" y="-273"/>
            <a:ext cx="2237606" cy="6480720"/>
            <a:chOff x="-4961" y="-273"/>
            <a:chExt cx="2237606" cy="6480720"/>
          </a:xfrm>
        </p:grpSpPr>
        <p:pic>
          <p:nvPicPr>
            <p:cNvPr id="20" name="Imagem 19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5556522"/>
              <a:ext cx="2228850" cy="923925"/>
            </a:xfrm>
            <a:prstGeom prst="rect">
              <a:avLst/>
            </a:prstGeom>
          </p:spPr>
        </p:pic>
        <p:pic>
          <p:nvPicPr>
            <p:cNvPr id="21" name="Imagem 20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4692426"/>
              <a:ext cx="2228850" cy="923925"/>
            </a:xfrm>
            <a:prstGeom prst="rect">
              <a:avLst/>
            </a:prstGeom>
          </p:spPr>
        </p:pic>
        <p:pic>
          <p:nvPicPr>
            <p:cNvPr id="22" name="Imagem 21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3828330"/>
              <a:ext cx="2228850" cy="923925"/>
            </a:xfrm>
            <a:prstGeom prst="rect">
              <a:avLst/>
            </a:prstGeom>
          </p:spPr>
        </p:pic>
        <p:pic>
          <p:nvPicPr>
            <p:cNvPr id="23" name="Imagem 22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64234"/>
              <a:ext cx="2228850" cy="923925"/>
            </a:xfrm>
            <a:prstGeom prst="rect">
              <a:avLst/>
            </a:prstGeom>
          </p:spPr>
        </p:pic>
        <p:pic>
          <p:nvPicPr>
            <p:cNvPr id="24" name="Imagem 23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100138"/>
              <a:ext cx="2228850" cy="923925"/>
            </a:xfrm>
            <a:prstGeom prst="rect">
              <a:avLst/>
            </a:prstGeom>
          </p:spPr>
        </p:pic>
        <p:pic>
          <p:nvPicPr>
            <p:cNvPr id="25" name="Imagem 24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1164034"/>
              <a:ext cx="2228850" cy="923925"/>
            </a:xfrm>
            <a:prstGeom prst="rect">
              <a:avLst/>
            </a:prstGeom>
          </p:spPr>
        </p:pic>
        <p:pic>
          <p:nvPicPr>
            <p:cNvPr id="26" name="Imagem 25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9938"/>
              <a:ext cx="2228850" cy="923925"/>
            </a:xfrm>
            <a:prstGeom prst="rect">
              <a:avLst/>
            </a:prstGeom>
          </p:spPr>
        </p:pic>
        <p:pic>
          <p:nvPicPr>
            <p:cNvPr id="27" name="Imagem 26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61" y="-273"/>
              <a:ext cx="2228850" cy="923925"/>
            </a:xfrm>
            <a:prstGeom prst="rect">
              <a:avLst/>
            </a:prstGeom>
          </p:spPr>
        </p:pic>
      </p:grpSp>
      <p:grpSp>
        <p:nvGrpSpPr>
          <p:cNvPr id="28" name="Grupo 27"/>
          <p:cNvGrpSpPr/>
          <p:nvPr userDrawn="1"/>
        </p:nvGrpSpPr>
        <p:grpSpPr>
          <a:xfrm>
            <a:off x="4320877" y="-273"/>
            <a:ext cx="2237606" cy="6480720"/>
            <a:chOff x="-4961" y="-273"/>
            <a:chExt cx="2237606" cy="6480720"/>
          </a:xfrm>
        </p:grpSpPr>
        <p:pic>
          <p:nvPicPr>
            <p:cNvPr id="29" name="Imagem 28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5556522"/>
              <a:ext cx="2228850" cy="923925"/>
            </a:xfrm>
            <a:prstGeom prst="rect">
              <a:avLst/>
            </a:prstGeom>
          </p:spPr>
        </p:pic>
        <p:pic>
          <p:nvPicPr>
            <p:cNvPr id="30" name="Imagem 29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4692426"/>
              <a:ext cx="2228850" cy="923925"/>
            </a:xfrm>
            <a:prstGeom prst="rect">
              <a:avLst/>
            </a:prstGeom>
          </p:spPr>
        </p:pic>
        <p:pic>
          <p:nvPicPr>
            <p:cNvPr id="31" name="Imagem 30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3828330"/>
              <a:ext cx="2228850" cy="923925"/>
            </a:xfrm>
            <a:prstGeom prst="rect">
              <a:avLst/>
            </a:prstGeom>
          </p:spPr>
        </p:pic>
        <p:pic>
          <p:nvPicPr>
            <p:cNvPr id="32" name="Imagem 31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64234"/>
              <a:ext cx="2228850" cy="923925"/>
            </a:xfrm>
            <a:prstGeom prst="rect">
              <a:avLst/>
            </a:prstGeom>
          </p:spPr>
        </p:pic>
        <p:pic>
          <p:nvPicPr>
            <p:cNvPr id="33" name="Imagem 32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100138"/>
              <a:ext cx="2228850" cy="923925"/>
            </a:xfrm>
            <a:prstGeom prst="rect">
              <a:avLst/>
            </a:prstGeom>
          </p:spPr>
        </p:pic>
        <p:pic>
          <p:nvPicPr>
            <p:cNvPr id="34" name="Imagem 33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1164034"/>
              <a:ext cx="2228850" cy="923925"/>
            </a:xfrm>
            <a:prstGeom prst="rect">
              <a:avLst/>
            </a:prstGeom>
          </p:spPr>
        </p:pic>
        <p:pic>
          <p:nvPicPr>
            <p:cNvPr id="35" name="Imagem 34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9938"/>
              <a:ext cx="2228850" cy="923925"/>
            </a:xfrm>
            <a:prstGeom prst="rect">
              <a:avLst/>
            </a:prstGeom>
          </p:spPr>
        </p:pic>
        <p:pic>
          <p:nvPicPr>
            <p:cNvPr id="36" name="Imagem 35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61" y="-273"/>
              <a:ext cx="2228850" cy="923925"/>
            </a:xfrm>
            <a:prstGeom prst="rect">
              <a:avLst/>
            </a:prstGeom>
          </p:spPr>
        </p:pic>
      </p:grpSp>
      <p:grpSp>
        <p:nvGrpSpPr>
          <p:cNvPr id="37" name="Grupo 36"/>
          <p:cNvGrpSpPr/>
          <p:nvPr userDrawn="1"/>
        </p:nvGrpSpPr>
        <p:grpSpPr>
          <a:xfrm>
            <a:off x="6547767" y="-273"/>
            <a:ext cx="2237606" cy="6480720"/>
            <a:chOff x="-4961" y="-273"/>
            <a:chExt cx="2237606" cy="6480720"/>
          </a:xfrm>
        </p:grpSpPr>
        <p:pic>
          <p:nvPicPr>
            <p:cNvPr id="38" name="Imagem 37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5556522"/>
              <a:ext cx="2228850" cy="923925"/>
            </a:xfrm>
            <a:prstGeom prst="rect">
              <a:avLst/>
            </a:prstGeom>
          </p:spPr>
        </p:pic>
        <p:pic>
          <p:nvPicPr>
            <p:cNvPr id="39" name="Imagem 38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4692426"/>
              <a:ext cx="2228850" cy="923925"/>
            </a:xfrm>
            <a:prstGeom prst="rect">
              <a:avLst/>
            </a:prstGeom>
          </p:spPr>
        </p:pic>
        <p:pic>
          <p:nvPicPr>
            <p:cNvPr id="40" name="Imagem 39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3828330"/>
              <a:ext cx="2228850" cy="923925"/>
            </a:xfrm>
            <a:prstGeom prst="rect">
              <a:avLst/>
            </a:prstGeom>
          </p:spPr>
        </p:pic>
        <p:pic>
          <p:nvPicPr>
            <p:cNvPr id="41" name="Imagem 40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64234"/>
              <a:ext cx="2228850" cy="923925"/>
            </a:xfrm>
            <a:prstGeom prst="rect">
              <a:avLst/>
            </a:prstGeom>
          </p:spPr>
        </p:pic>
        <p:pic>
          <p:nvPicPr>
            <p:cNvPr id="42" name="Imagem 41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100138"/>
              <a:ext cx="2228850" cy="923925"/>
            </a:xfrm>
            <a:prstGeom prst="rect">
              <a:avLst/>
            </a:prstGeom>
          </p:spPr>
        </p:pic>
        <p:pic>
          <p:nvPicPr>
            <p:cNvPr id="43" name="Imagem 42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1164034"/>
              <a:ext cx="2228850" cy="923925"/>
            </a:xfrm>
            <a:prstGeom prst="rect">
              <a:avLst/>
            </a:prstGeom>
          </p:spPr>
        </p:pic>
        <p:pic>
          <p:nvPicPr>
            <p:cNvPr id="44" name="Imagem 43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9938"/>
              <a:ext cx="2228850" cy="923925"/>
            </a:xfrm>
            <a:prstGeom prst="rect">
              <a:avLst/>
            </a:prstGeom>
          </p:spPr>
        </p:pic>
        <p:pic>
          <p:nvPicPr>
            <p:cNvPr id="45" name="Imagem 44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61" y="-273"/>
              <a:ext cx="2228850" cy="923925"/>
            </a:xfrm>
            <a:prstGeom prst="rect">
              <a:avLst/>
            </a:prstGeom>
          </p:spPr>
        </p:pic>
      </p:grpSp>
      <p:grpSp>
        <p:nvGrpSpPr>
          <p:cNvPr id="46" name="Grupo 45"/>
          <p:cNvGrpSpPr/>
          <p:nvPr userDrawn="1"/>
        </p:nvGrpSpPr>
        <p:grpSpPr>
          <a:xfrm>
            <a:off x="8563991" y="-273"/>
            <a:ext cx="2237606" cy="6480720"/>
            <a:chOff x="-4961" y="-273"/>
            <a:chExt cx="2237606" cy="6480720"/>
          </a:xfrm>
        </p:grpSpPr>
        <p:pic>
          <p:nvPicPr>
            <p:cNvPr id="47" name="Imagem 46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5556522"/>
              <a:ext cx="2228850" cy="923925"/>
            </a:xfrm>
            <a:prstGeom prst="rect">
              <a:avLst/>
            </a:prstGeom>
          </p:spPr>
        </p:pic>
        <p:pic>
          <p:nvPicPr>
            <p:cNvPr id="48" name="Imagem 47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4692426"/>
              <a:ext cx="2228850" cy="923925"/>
            </a:xfrm>
            <a:prstGeom prst="rect">
              <a:avLst/>
            </a:prstGeom>
          </p:spPr>
        </p:pic>
        <p:pic>
          <p:nvPicPr>
            <p:cNvPr id="49" name="Imagem 48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3828330"/>
              <a:ext cx="2228850" cy="923925"/>
            </a:xfrm>
            <a:prstGeom prst="rect">
              <a:avLst/>
            </a:prstGeom>
          </p:spPr>
        </p:pic>
        <p:pic>
          <p:nvPicPr>
            <p:cNvPr id="50" name="Imagem 49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64234"/>
              <a:ext cx="2228850" cy="923925"/>
            </a:xfrm>
            <a:prstGeom prst="rect">
              <a:avLst/>
            </a:prstGeom>
          </p:spPr>
        </p:pic>
        <p:pic>
          <p:nvPicPr>
            <p:cNvPr id="51" name="Imagem 50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100138"/>
              <a:ext cx="2228850" cy="923925"/>
            </a:xfrm>
            <a:prstGeom prst="rect">
              <a:avLst/>
            </a:prstGeom>
          </p:spPr>
        </p:pic>
        <p:pic>
          <p:nvPicPr>
            <p:cNvPr id="52" name="Imagem 51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1164034"/>
              <a:ext cx="2228850" cy="923925"/>
            </a:xfrm>
            <a:prstGeom prst="rect">
              <a:avLst/>
            </a:prstGeom>
          </p:spPr>
        </p:pic>
        <p:pic>
          <p:nvPicPr>
            <p:cNvPr id="53" name="Imagem 52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9938"/>
              <a:ext cx="2228850" cy="923925"/>
            </a:xfrm>
            <a:prstGeom prst="rect">
              <a:avLst/>
            </a:prstGeom>
          </p:spPr>
        </p:pic>
        <p:pic>
          <p:nvPicPr>
            <p:cNvPr id="54" name="Imagem 53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61" y="-273"/>
              <a:ext cx="2228850" cy="923925"/>
            </a:xfrm>
            <a:prstGeom prst="rect">
              <a:avLst/>
            </a:prstGeom>
          </p:spPr>
        </p:pic>
      </p:grpSp>
      <p:grpSp>
        <p:nvGrpSpPr>
          <p:cNvPr id="55" name="Grupo 54"/>
          <p:cNvGrpSpPr/>
          <p:nvPr userDrawn="1"/>
        </p:nvGrpSpPr>
        <p:grpSpPr>
          <a:xfrm>
            <a:off x="9298185" y="-273"/>
            <a:ext cx="2237606" cy="6480720"/>
            <a:chOff x="-4961" y="-273"/>
            <a:chExt cx="2237606" cy="6480720"/>
          </a:xfrm>
        </p:grpSpPr>
        <p:pic>
          <p:nvPicPr>
            <p:cNvPr id="56" name="Imagem 55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5556522"/>
              <a:ext cx="2228850" cy="923925"/>
            </a:xfrm>
            <a:prstGeom prst="rect">
              <a:avLst/>
            </a:prstGeom>
          </p:spPr>
        </p:pic>
        <p:pic>
          <p:nvPicPr>
            <p:cNvPr id="57" name="Imagem 56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4692426"/>
              <a:ext cx="2228850" cy="923925"/>
            </a:xfrm>
            <a:prstGeom prst="rect">
              <a:avLst/>
            </a:prstGeom>
          </p:spPr>
        </p:pic>
        <p:pic>
          <p:nvPicPr>
            <p:cNvPr id="58" name="Imagem 57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3828330"/>
              <a:ext cx="2228850" cy="923925"/>
            </a:xfrm>
            <a:prstGeom prst="rect">
              <a:avLst/>
            </a:prstGeom>
          </p:spPr>
        </p:pic>
        <p:pic>
          <p:nvPicPr>
            <p:cNvPr id="59" name="Imagem 58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64234"/>
              <a:ext cx="2228850" cy="923925"/>
            </a:xfrm>
            <a:prstGeom prst="rect">
              <a:avLst/>
            </a:prstGeom>
          </p:spPr>
        </p:pic>
        <p:pic>
          <p:nvPicPr>
            <p:cNvPr id="60" name="Imagem 59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100138"/>
              <a:ext cx="2228850" cy="923925"/>
            </a:xfrm>
            <a:prstGeom prst="rect">
              <a:avLst/>
            </a:prstGeom>
          </p:spPr>
        </p:pic>
        <p:pic>
          <p:nvPicPr>
            <p:cNvPr id="61" name="Imagem 60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1164034"/>
              <a:ext cx="2228850" cy="923925"/>
            </a:xfrm>
            <a:prstGeom prst="rect">
              <a:avLst/>
            </a:prstGeom>
          </p:spPr>
        </p:pic>
        <p:pic>
          <p:nvPicPr>
            <p:cNvPr id="62" name="Imagem 61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9938"/>
              <a:ext cx="2228850" cy="923925"/>
            </a:xfrm>
            <a:prstGeom prst="rect">
              <a:avLst/>
            </a:prstGeom>
          </p:spPr>
        </p:pic>
        <p:pic>
          <p:nvPicPr>
            <p:cNvPr id="63" name="Imagem 62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61" y="-273"/>
              <a:ext cx="2228850" cy="923925"/>
            </a:xfrm>
            <a:prstGeom prst="rect">
              <a:avLst/>
            </a:prstGeom>
          </p:spPr>
        </p:pic>
      </p:grpSp>
      <p:pic>
        <p:nvPicPr>
          <p:cNvPr id="65" name="Imagem 6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" y="-273"/>
            <a:ext cx="11512313" cy="172369"/>
          </a:xfrm>
          <a:prstGeom prst="rect">
            <a:avLst/>
          </a:prstGeom>
        </p:spPr>
      </p:pic>
      <p:pic>
        <p:nvPicPr>
          <p:cNvPr id="117" name="Imagem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" y="-273"/>
            <a:ext cx="11512313" cy="1723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263" y="1511300"/>
            <a:ext cx="5108575" cy="4276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37238" y="1511300"/>
            <a:ext cx="5108575" cy="4276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EF78-4436-854C-B8E6-17C3F60F4B28}" type="datetimeFigureOut">
              <a:rPr lang="en-US" smtClean="0"/>
              <a:t>8/20/18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16472-D2AC-4E4C-A48B-052D1EBB5E6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1447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263" y="1450975"/>
            <a:ext cx="5091112" cy="6048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6263" y="2055813"/>
            <a:ext cx="5091112" cy="37322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53113" y="1450975"/>
            <a:ext cx="5092700" cy="6048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53113" y="2055813"/>
            <a:ext cx="5092700" cy="37322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EF78-4436-854C-B8E6-17C3F60F4B28}" type="datetimeFigureOut">
              <a:rPr lang="en-US" smtClean="0"/>
              <a:t>8/20/18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16472-D2AC-4E4C-A48B-052D1EBB5E6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424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EF78-4436-854C-B8E6-17C3F60F4B28}" type="datetimeFigureOut">
              <a:rPr lang="en-US" smtClean="0"/>
              <a:t>8/20/18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16472-D2AC-4E4C-A48B-052D1EBB5E6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6205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EF78-4436-854C-B8E6-17C3F60F4B28}" type="datetimeFigureOut">
              <a:rPr lang="en-US" smtClean="0"/>
              <a:t>8/20/18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16472-D2AC-4E4C-A48B-052D1EBB5E6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3210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63" y="258763"/>
            <a:ext cx="3790950" cy="10969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5325" y="258763"/>
            <a:ext cx="6440488" cy="5529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6263" y="1355725"/>
            <a:ext cx="3790950" cy="4432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EF78-4436-854C-B8E6-17C3F60F4B28}" type="datetimeFigureOut">
              <a:rPr lang="en-US" smtClean="0"/>
              <a:t>8/20/18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16472-D2AC-4E4C-A48B-052D1EBB5E6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7197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9013" y="4535488"/>
            <a:ext cx="6911975" cy="5365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59013" y="579438"/>
            <a:ext cx="6911975" cy="38877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59013" y="5072063"/>
            <a:ext cx="6911975" cy="760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EF78-4436-854C-B8E6-17C3F60F4B28}" type="datetimeFigureOut">
              <a:rPr lang="en-US" smtClean="0"/>
              <a:t>8/20/18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16472-D2AC-4E4C-A48B-052D1EBB5E6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17730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EF78-4436-854C-B8E6-17C3F60F4B28}" type="datetimeFigureOut">
              <a:rPr lang="en-US" smtClean="0"/>
              <a:t>8/20/18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16472-D2AC-4E4C-A48B-052D1EBB5E6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80876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53425" y="258763"/>
            <a:ext cx="2592388" cy="5529262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6263" y="258763"/>
            <a:ext cx="7624762" cy="5529262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EF78-4436-854C-B8E6-17C3F60F4B28}" type="datetimeFigureOut">
              <a:rPr lang="en-US" smtClean="0"/>
              <a:t>8/20/18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16472-D2AC-4E4C-A48B-052D1EBB5E6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612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3600" y="2012950"/>
            <a:ext cx="9794875" cy="1389063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8788" y="3671888"/>
            <a:ext cx="8064500" cy="16557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907ED-CE82-1841-81C7-077018A3641A}" type="datetimeFigureOut">
              <a:rPr lang="en-US" smtClean="0"/>
              <a:t>8/20/18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78DA-6DA1-7940-85A7-65A6403508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66819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907ED-CE82-1841-81C7-077018A3641A}" type="datetimeFigureOut">
              <a:rPr lang="en-US" smtClean="0"/>
              <a:t>8/20/18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78DA-6DA1-7940-85A7-65A6403508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7014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 userDrawn="1"/>
        </p:nvSpPr>
        <p:spPr bwMode="auto">
          <a:xfrm>
            <a:off x="8465806" y="178247"/>
            <a:ext cx="609704" cy="61236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pitchFamily="32" charset="0"/>
            </a:endParaRPr>
          </a:p>
        </p:txBody>
      </p:sp>
      <p:grpSp>
        <p:nvGrpSpPr>
          <p:cNvPr id="7" name="Grupo 6"/>
          <p:cNvGrpSpPr/>
          <p:nvPr userDrawn="1"/>
        </p:nvGrpSpPr>
        <p:grpSpPr>
          <a:xfrm>
            <a:off x="-4961" y="-273"/>
            <a:ext cx="2237606" cy="6480720"/>
            <a:chOff x="-4961" y="-273"/>
            <a:chExt cx="2237606" cy="6480720"/>
          </a:xfrm>
        </p:grpSpPr>
        <p:pic>
          <p:nvPicPr>
            <p:cNvPr id="8" name="Imagem 7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5556522"/>
              <a:ext cx="2228850" cy="923925"/>
            </a:xfrm>
            <a:prstGeom prst="rect">
              <a:avLst/>
            </a:prstGeom>
          </p:spPr>
        </p:pic>
        <p:pic>
          <p:nvPicPr>
            <p:cNvPr id="11" name="Imagem 10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4692426"/>
              <a:ext cx="2228850" cy="923925"/>
            </a:xfrm>
            <a:prstGeom prst="rect">
              <a:avLst/>
            </a:prstGeom>
          </p:spPr>
        </p:pic>
        <p:pic>
          <p:nvPicPr>
            <p:cNvPr id="12" name="Imagem 11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3828330"/>
              <a:ext cx="2228850" cy="923925"/>
            </a:xfrm>
            <a:prstGeom prst="rect">
              <a:avLst/>
            </a:prstGeom>
          </p:spPr>
        </p:pic>
        <p:pic>
          <p:nvPicPr>
            <p:cNvPr id="13" name="Imagem 12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64234"/>
              <a:ext cx="2228850" cy="923925"/>
            </a:xfrm>
            <a:prstGeom prst="rect">
              <a:avLst/>
            </a:prstGeom>
          </p:spPr>
        </p:pic>
        <p:pic>
          <p:nvPicPr>
            <p:cNvPr id="14" name="Imagem 13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100138"/>
              <a:ext cx="2228850" cy="923925"/>
            </a:xfrm>
            <a:prstGeom prst="rect">
              <a:avLst/>
            </a:prstGeom>
          </p:spPr>
        </p:pic>
        <p:pic>
          <p:nvPicPr>
            <p:cNvPr id="16" name="Imagem 15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1164034"/>
              <a:ext cx="2228850" cy="923925"/>
            </a:xfrm>
            <a:prstGeom prst="rect">
              <a:avLst/>
            </a:prstGeom>
          </p:spPr>
        </p:pic>
        <p:pic>
          <p:nvPicPr>
            <p:cNvPr id="17" name="Imagem 16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9938"/>
              <a:ext cx="2228850" cy="923925"/>
            </a:xfrm>
            <a:prstGeom prst="rect">
              <a:avLst/>
            </a:prstGeom>
          </p:spPr>
        </p:pic>
        <p:pic>
          <p:nvPicPr>
            <p:cNvPr id="18" name="Imagem 17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61" y="-273"/>
              <a:ext cx="2228850" cy="923925"/>
            </a:xfrm>
            <a:prstGeom prst="rect">
              <a:avLst/>
            </a:prstGeom>
          </p:spPr>
        </p:pic>
      </p:grpSp>
      <p:grpSp>
        <p:nvGrpSpPr>
          <p:cNvPr id="19" name="Grupo 18"/>
          <p:cNvGrpSpPr/>
          <p:nvPr userDrawn="1"/>
        </p:nvGrpSpPr>
        <p:grpSpPr>
          <a:xfrm>
            <a:off x="2160637" y="-273"/>
            <a:ext cx="2237606" cy="6480720"/>
            <a:chOff x="-4961" y="-273"/>
            <a:chExt cx="2237606" cy="6480720"/>
          </a:xfrm>
        </p:grpSpPr>
        <p:pic>
          <p:nvPicPr>
            <p:cNvPr id="20" name="Imagem 19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5556522"/>
              <a:ext cx="2228850" cy="923925"/>
            </a:xfrm>
            <a:prstGeom prst="rect">
              <a:avLst/>
            </a:prstGeom>
          </p:spPr>
        </p:pic>
        <p:pic>
          <p:nvPicPr>
            <p:cNvPr id="21" name="Imagem 20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4692426"/>
              <a:ext cx="2228850" cy="923925"/>
            </a:xfrm>
            <a:prstGeom prst="rect">
              <a:avLst/>
            </a:prstGeom>
          </p:spPr>
        </p:pic>
        <p:pic>
          <p:nvPicPr>
            <p:cNvPr id="22" name="Imagem 21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3828330"/>
              <a:ext cx="2228850" cy="923925"/>
            </a:xfrm>
            <a:prstGeom prst="rect">
              <a:avLst/>
            </a:prstGeom>
          </p:spPr>
        </p:pic>
        <p:pic>
          <p:nvPicPr>
            <p:cNvPr id="23" name="Imagem 22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64234"/>
              <a:ext cx="2228850" cy="923925"/>
            </a:xfrm>
            <a:prstGeom prst="rect">
              <a:avLst/>
            </a:prstGeom>
          </p:spPr>
        </p:pic>
        <p:pic>
          <p:nvPicPr>
            <p:cNvPr id="24" name="Imagem 23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100138"/>
              <a:ext cx="2228850" cy="923925"/>
            </a:xfrm>
            <a:prstGeom prst="rect">
              <a:avLst/>
            </a:prstGeom>
          </p:spPr>
        </p:pic>
        <p:pic>
          <p:nvPicPr>
            <p:cNvPr id="25" name="Imagem 24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1164034"/>
              <a:ext cx="2228850" cy="923925"/>
            </a:xfrm>
            <a:prstGeom prst="rect">
              <a:avLst/>
            </a:prstGeom>
          </p:spPr>
        </p:pic>
        <p:pic>
          <p:nvPicPr>
            <p:cNvPr id="26" name="Imagem 25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9938"/>
              <a:ext cx="2228850" cy="923925"/>
            </a:xfrm>
            <a:prstGeom prst="rect">
              <a:avLst/>
            </a:prstGeom>
          </p:spPr>
        </p:pic>
        <p:pic>
          <p:nvPicPr>
            <p:cNvPr id="27" name="Imagem 26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61" y="-273"/>
              <a:ext cx="2228850" cy="923925"/>
            </a:xfrm>
            <a:prstGeom prst="rect">
              <a:avLst/>
            </a:prstGeom>
          </p:spPr>
        </p:pic>
      </p:grpSp>
      <p:grpSp>
        <p:nvGrpSpPr>
          <p:cNvPr id="28" name="Grupo 27"/>
          <p:cNvGrpSpPr/>
          <p:nvPr userDrawn="1"/>
        </p:nvGrpSpPr>
        <p:grpSpPr>
          <a:xfrm>
            <a:off x="4320877" y="-273"/>
            <a:ext cx="2237606" cy="6480720"/>
            <a:chOff x="-4961" y="-273"/>
            <a:chExt cx="2237606" cy="6480720"/>
          </a:xfrm>
        </p:grpSpPr>
        <p:pic>
          <p:nvPicPr>
            <p:cNvPr id="29" name="Imagem 28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5556522"/>
              <a:ext cx="2228850" cy="923925"/>
            </a:xfrm>
            <a:prstGeom prst="rect">
              <a:avLst/>
            </a:prstGeom>
          </p:spPr>
        </p:pic>
        <p:pic>
          <p:nvPicPr>
            <p:cNvPr id="30" name="Imagem 29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4692426"/>
              <a:ext cx="2228850" cy="923925"/>
            </a:xfrm>
            <a:prstGeom prst="rect">
              <a:avLst/>
            </a:prstGeom>
          </p:spPr>
        </p:pic>
        <p:pic>
          <p:nvPicPr>
            <p:cNvPr id="31" name="Imagem 30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3828330"/>
              <a:ext cx="2228850" cy="923925"/>
            </a:xfrm>
            <a:prstGeom prst="rect">
              <a:avLst/>
            </a:prstGeom>
          </p:spPr>
        </p:pic>
        <p:pic>
          <p:nvPicPr>
            <p:cNvPr id="32" name="Imagem 31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64234"/>
              <a:ext cx="2228850" cy="923925"/>
            </a:xfrm>
            <a:prstGeom prst="rect">
              <a:avLst/>
            </a:prstGeom>
          </p:spPr>
        </p:pic>
        <p:pic>
          <p:nvPicPr>
            <p:cNvPr id="33" name="Imagem 32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100138"/>
              <a:ext cx="2228850" cy="923925"/>
            </a:xfrm>
            <a:prstGeom prst="rect">
              <a:avLst/>
            </a:prstGeom>
          </p:spPr>
        </p:pic>
        <p:pic>
          <p:nvPicPr>
            <p:cNvPr id="34" name="Imagem 33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1164034"/>
              <a:ext cx="2228850" cy="923925"/>
            </a:xfrm>
            <a:prstGeom prst="rect">
              <a:avLst/>
            </a:prstGeom>
          </p:spPr>
        </p:pic>
        <p:pic>
          <p:nvPicPr>
            <p:cNvPr id="35" name="Imagem 34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9938"/>
              <a:ext cx="2228850" cy="923925"/>
            </a:xfrm>
            <a:prstGeom prst="rect">
              <a:avLst/>
            </a:prstGeom>
          </p:spPr>
        </p:pic>
        <p:pic>
          <p:nvPicPr>
            <p:cNvPr id="36" name="Imagem 35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61" y="-273"/>
              <a:ext cx="2228850" cy="923925"/>
            </a:xfrm>
            <a:prstGeom prst="rect">
              <a:avLst/>
            </a:prstGeom>
          </p:spPr>
        </p:pic>
      </p:grpSp>
      <p:grpSp>
        <p:nvGrpSpPr>
          <p:cNvPr id="37" name="Grupo 36"/>
          <p:cNvGrpSpPr/>
          <p:nvPr userDrawn="1"/>
        </p:nvGrpSpPr>
        <p:grpSpPr>
          <a:xfrm>
            <a:off x="6547767" y="-273"/>
            <a:ext cx="2237606" cy="6480720"/>
            <a:chOff x="-4961" y="-273"/>
            <a:chExt cx="2237606" cy="6480720"/>
          </a:xfrm>
        </p:grpSpPr>
        <p:pic>
          <p:nvPicPr>
            <p:cNvPr id="38" name="Imagem 37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5556522"/>
              <a:ext cx="2228850" cy="923925"/>
            </a:xfrm>
            <a:prstGeom prst="rect">
              <a:avLst/>
            </a:prstGeom>
          </p:spPr>
        </p:pic>
        <p:pic>
          <p:nvPicPr>
            <p:cNvPr id="39" name="Imagem 38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4692426"/>
              <a:ext cx="2228850" cy="923925"/>
            </a:xfrm>
            <a:prstGeom prst="rect">
              <a:avLst/>
            </a:prstGeom>
          </p:spPr>
        </p:pic>
        <p:pic>
          <p:nvPicPr>
            <p:cNvPr id="40" name="Imagem 39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3828330"/>
              <a:ext cx="2228850" cy="923925"/>
            </a:xfrm>
            <a:prstGeom prst="rect">
              <a:avLst/>
            </a:prstGeom>
          </p:spPr>
        </p:pic>
        <p:pic>
          <p:nvPicPr>
            <p:cNvPr id="41" name="Imagem 40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64234"/>
              <a:ext cx="2228850" cy="923925"/>
            </a:xfrm>
            <a:prstGeom prst="rect">
              <a:avLst/>
            </a:prstGeom>
          </p:spPr>
        </p:pic>
        <p:pic>
          <p:nvPicPr>
            <p:cNvPr id="42" name="Imagem 41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100138"/>
              <a:ext cx="2228850" cy="923925"/>
            </a:xfrm>
            <a:prstGeom prst="rect">
              <a:avLst/>
            </a:prstGeom>
          </p:spPr>
        </p:pic>
        <p:pic>
          <p:nvPicPr>
            <p:cNvPr id="43" name="Imagem 42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1164034"/>
              <a:ext cx="2228850" cy="923925"/>
            </a:xfrm>
            <a:prstGeom prst="rect">
              <a:avLst/>
            </a:prstGeom>
          </p:spPr>
        </p:pic>
        <p:pic>
          <p:nvPicPr>
            <p:cNvPr id="44" name="Imagem 43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9938"/>
              <a:ext cx="2228850" cy="923925"/>
            </a:xfrm>
            <a:prstGeom prst="rect">
              <a:avLst/>
            </a:prstGeom>
          </p:spPr>
        </p:pic>
        <p:pic>
          <p:nvPicPr>
            <p:cNvPr id="45" name="Imagem 44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61" y="-273"/>
              <a:ext cx="2228850" cy="923925"/>
            </a:xfrm>
            <a:prstGeom prst="rect">
              <a:avLst/>
            </a:prstGeom>
          </p:spPr>
        </p:pic>
      </p:grpSp>
      <p:grpSp>
        <p:nvGrpSpPr>
          <p:cNvPr id="46" name="Grupo 45"/>
          <p:cNvGrpSpPr/>
          <p:nvPr userDrawn="1"/>
        </p:nvGrpSpPr>
        <p:grpSpPr>
          <a:xfrm>
            <a:off x="8563991" y="-273"/>
            <a:ext cx="2237606" cy="6480720"/>
            <a:chOff x="-4961" y="-273"/>
            <a:chExt cx="2237606" cy="6480720"/>
          </a:xfrm>
        </p:grpSpPr>
        <p:pic>
          <p:nvPicPr>
            <p:cNvPr id="47" name="Imagem 46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5556522"/>
              <a:ext cx="2228850" cy="923925"/>
            </a:xfrm>
            <a:prstGeom prst="rect">
              <a:avLst/>
            </a:prstGeom>
          </p:spPr>
        </p:pic>
        <p:pic>
          <p:nvPicPr>
            <p:cNvPr id="48" name="Imagem 47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4692426"/>
              <a:ext cx="2228850" cy="923925"/>
            </a:xfrm>
            <a:prstGeom prst="rect">
              <a:avLst/>
            </a:prstGeom>
          </p:spPr>
        </p:pic>
        <p:pic>
          <p:nvPicPr>
            <p:cNvPr id="49" name="Imagem 48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3828330"/>
              <a:ext cx="2228850" cy="923925"/>
            </a:xfrm>
            <a:prstGeom prst="rect">
              <a:avLst/>
            </a:prstGeom>
          </p:spPr>
        </p:pic>
        <p:pic>
          <p:nvPicPr>
            <p:cNvPr id="50" name="Imagem 49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64234"/>
              <a:ext cx="2228850" cy="923925"/>
            </a:xfrm>
            <a:prstGeom prst="rect">
              <a:avLst/>
            </a:prstGeom>
          </p:spPr>
        </p:pic>
        <p:pic>
          <p:nvPicPr>
            <p:cNvPr id="51" name="Imagem 50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100138"/>
              <a:ext cx="2228850" cy="923925"/>
            </a:xfrm>
            <a:prstGeom prst="rect">
              <a:avLst/>
            </a:prstGeom>
          </p:spPr>
        </p:pic>
        <p:pic>
          <p:nvPicPr>
            <p:cNvPr id="52" name="Imagem 51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1164034"/>
              <a:ext cx="2228850" cy="923925"/>
            </a:xfrm>
            <a:prstGeom prst="rect">
              <a:avLst/>
            </a:prstGeom>
          </p:spPr>
        </p:pic>
        <p:pic>
          <p:nvPicPr>
            <p:cNvPr id="53" name="Imagem 52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9938"/>
              <a:ext cx="2228850" cy="923925"/>
            </a:xfrm>
            <a:prstGeom prst="rect">
              <a:avLst/>
            </a:prstGeom>
          </p:spPr>
        </p:pic>
        <p:pic>
          <p:nvPicPr>
            <p:cNvPr id="54" name="Imagem 53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61" y="-273"/>
              <a:ext cx="2228850" cy="923925"/>
            </a:xfrm>
            <a:prstGeom prst="rect">
              <a:avLst/>
            </a:prstGeom>
          </p:spPr>
        </p:pic>
      </p:grpSp>
      <p:grpSp>
        <p:nvGrpSpPr>
          <p:cNvPr id="55" name="Grupo 54"/>
          <p:cNvGrpSpPr/>
          <p:nvPr userDrawn="1"/>
        </p:nvGrpSpPr>
        <p:grpSpPr>
          <a:xfrm>
            <a:off x="9298185" y="-273"/>
            <a:ext cx="2237606" cy="6480720"/>
            <a:chOff x="-4961" y="-273"/>
            <a:chExt cx="2237606" cy="6480720"/>
          </a:xfrm>
        </p:grpSpPr>
        <p:pic>
          <p:nvPicPr>
            <p:cNvPr id="56" name="Imagem 55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5556522"/>
              <a:ext cx="2228850" cy="923925"/>
            </a:xfrm>
            <a:prstGeom prst="rect">
              <a:avLst/>
            </a:prstGeom>
          </p:spPr>
        </p:pic>
        <p:pic>
          <p:nvPicPr>
            <p:cNvPr id="57" name="Imagem 56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4692426"/>
              <a:ext cx="2228850" cy="923925"/>
            </a:xfrm>
            <a:prstGeom prst="rect">
              <a:avLst/>
            </a:prstGeom>
          </p:spPr>
        </p:pic>
        <p:pic>
          <p:nvPicPr>
            <p:cNvPr id="58" name="Imagem 57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3828330"/>
              <a:ext cx="2228850" cy="923925"/>
            </a:xfrm>
            <a:prstGeom prst="rect">
              <a:avLst/>
            </a:prstGeom>
          </p:spPr>
        </p:pic>
        <p:pic>
          <p:nvPicPr>
            <p:cNvPr id="59" name="Imagem 58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64234"/>
              <a:ext cx="2228850" cy="923925"/>
            </a:xfrm>
            <a:prstGeom prst="rect">
              <a:avLst/>
            </a:prstGeom>
          </p:spPr>
        </p:pic>
        <p:pic>
          <p:nvPicPr>
            <p:cNvPr id="60" name="Imagem 59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100138"/>
              <a:ext cx="2228850" cy="923925"/>
            </a:xfrm>
            <a:prstGeom prst="rect">
              <a:avLst/>
            </a:prstGeom>
          </p:spPr>
        </p:pic>
        <p:pic>
          <p:nvPicPr>
            <p:cNvPr id="61" name="Imagem 60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1164034"/>
              <a:ext cx="2228850" cy="923925"/>
            </a:xfrm>
            <a:prstGeom prst="rect">
              <a:avLst/>
            </a:prstGeom>
          </p:spPr>
        </p:pic>
        <p:pic>
          <p:nvPicPr>
            <p:cNvPr id="62" name="Imagem 61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9938"/>
              <a:ext cx="2228850" cy="923925"/>
            </a:xfrm>
            <a:prstGeom prst="rect">
              <a:avLst/>
            </a:prstGeom>
          </p:spPr>
        </p:pic>
        <p:pic>
          <p:nvPicPr>
            <p:cNvPr id="63" name="Imagem 62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61" y="-273"/>
              <a:ext cx="2228850" cy="923925"/>
            </a:xfrm>
            <a:prstGeom prst="rect">
              <a:avLst/>
            </a:prstGeom>
          </p:spPr>
        </p:pic>
      </p:grpSp>
      <p:pic>
        <p:nvPicPr>
          <p:cNvPr id="65" name="Imagem 6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" y="-273"/>
            <a:ext cx="11512313" cy="172369"/>
          </a:xfrm>
          <a:prstGeom prst="rect">
            <a:avLst/>
          </a:prstGeom>
        </p:spPr>
      </p:pic>
      <p:pic>
        <p:nvPicPr>
          <p:cNvPr id="117" name="Imagem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" y="-273"/>
            <a:ext cx="11512313" cy="1723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638" y="4164013"/>
            <a:ext cx="9794875" cy="12874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9638" y="2746375"/>
            <a:ext cx="9794875" cy="14176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907ED-CE82-1841-81C7-077018A3641A}" type="datetimeFigureOut">
              <a:rPr lang="en-US" smtClean="0"/>
              <a:t>8/20/18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78DA-6DA1-7940-85A7-65A6403508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88347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263" y="1511300"/>
            <a:ext cx="5108575" cy="4276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37238" y="1511300"/>
            <a:ext cx="5108575" cy="4276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907ED-CE82-1841-81C7-077018A3641A}" type="datetimeFigureOut">
              <a:rPr lang="en-US" smtClean="0"/>
              <a:t>8/20/18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78DA-6DA1-7940-85A7-65A6403508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25025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263" y="1450975"/>
            <a:ext cx="5091112" cy="6048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6263" y="2055813"/>
            <a:ext cx="5091112" cy="37322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53113" y="1450975"/>
            <a:ext cx="5092700" cy="6048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53113" y="2055813"/>
            <a:ext cx="5092700" cy="37322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907ED-CE82-1841-81C7-077018A3641A}" type="datetimeFigureOut">
              <a:rPr lang="en-US" smtClean="0"/>
              <a:t>8/20/18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78DA-6DA1-7940-85A7-65A6403508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61348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907ED-CE82-1841-81C7-077018A3641A}" type="datetimeFigureOut">
              <a:rPr lang="en-US" smtClean="0"/>
              <a:t>8/20/18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78DA-6DA1-7940-85A7-65A6403508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02266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907ED-CE82-1841-81C7-077018A3641A}" type="datetimeFigureOut">
              <a:rPr lang="en-US" smtClean="0"/>
              <a:t>8/20/18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78DA-6DA1-7940-85A7-65A6403508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71474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63" y="258763"/>
            <a:ext cx="3790950" cy="10969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5325" y="258763"/>
            <a:ext cx="6440488" cy="5529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6263" y="1355725"/>
            <a:ext cx="3790950" cy="4432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907ED-CE82-1841-81C7-077018A3641A}" type="datetimeFigureOut">
              <a:rPr lang="en-US" smtClean="0"/>
              <a:t>8/20/18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78DA-6DA1-7940-85A7-65A6403508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72980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9013" y="4535488"/>
            <a:ext cx="6911975" cy="5365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59013" y="579438"/>
            <a:ext cx="6911975" cy="38877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59013" y="5072063"/>
            <a:ext cx="6911975" cy="760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907ED-CE82-1841-81C7-077018A3641A}" type="datetimeFigureOut">
              <a:rPr lang="en-US" smtClean="0"/>
              <a:t>8/20/18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78DA-6DA1-7940-85A7-65A6403508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92571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907ED-CE82-1841-81C7-077018A3641A}" type="datetimeFigureOut">
              <a:rPr lang="en-US" smtClean="0"/>
              <a:t>8/20/18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78DA-6DA1-7940-85A7-65A6403508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46000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53425" y="258763"/>
            <a:ext cx="2592388" cy="5529262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6263" y="258763"/>
            <a:ext cx="7624762" cy="5529262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907ED-CE82-1841-81C7-077018A3641A}" type="datetimeFigureOut">
              <a:rPr lang="en-US" smtClean="0"/>
              <a:t>8/20/18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678DA-6DA1-7940-85A7-65A6403508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0532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 userDrawn="1"/>
        </p:nvSpPr>
        <p:spPr bwMode="auto">
          <a:xfrm>
            <a:off x="8465806" y="178247"/>
            <a:ext cx="609704" cy="61236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pitchFamily="32" charset="0"/>
            </a:endParaRPr>
          </a:p>
        </p:txBody>
      </p:sp>
      <p:grpSp>
        <p:nvGrpSpPr>
          <p:cNvPr id="7" name="Grupo 6"/>
          <p:cNvGrpSpPr/>
          <p:nvPr userDrawn="1"/>
        </p:nvGrpSpPr>
        <p:grpSpPr>
          <a:xfrm>
            <a:off x="-4961" y="-273"/>
            <a:ext cx="2237606" cy="6480720"/>
            <a:chOff x="-4961" y="-273"/>
            <a:chExt cx="2237606" cy="6480720"/>
          </a:xfrm>
        </p:grpSpPr>
        <p:pic>
          <p:nvPicPr>
            <p:cNvPr id="8" name="Imagem 7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5556522"/>
              <a:ext cx="2228850" cy="923925"/>
            </a:xfrm>
            <a:prstGeom prst="rect">
              <a:avLst/>
            </a:prstGeom>
          </p:spPr>
        </p:pic>
        <p:pic>
          <p:nvPicPr>
            <p:cNvPr id="10" name="Imagem 9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4692426"/>
              <a:ext cx="2228850" cy="923925"/>
            </a:xfrm>
            <a:prstGeom prst="rect">
              <a:avLst/>
            </a:prstGeom>
          </p:spPr>
        </p:pic>
        <p:pic>
          <p:nvPicPr>
            <p:cNvPr id="11" name="Imagem 10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3828330"/>
              <a:ext cx="2228850" cy="923925"/>
            </a:xfrm>
            <a:prstGeom prst="rect">
              <a:avLst/>
            </a:prstGeom>
          </p:spPr>
        </p:pic>
        <p:pic>
          <p:nvPicPr>
            <p:cNvPr id="12" name="Imagem 11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64234"/>
              <a:ext cx="2228850" cy="923925"/>
            </a:xfrm>
            <a:prstGeom prst="rect">
              <a:avLst/>
            </a:prstGeom>
          </p:spPr>
        </p:pic>
        <p:pic>
          <p:nvPicPr>
            <p:cNvPr id="14" name="Imagem 13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100138"/>
              <a:ext cx="2228850" cy="923925"/>
            </a:xfrm>
            <a:prstGeom prst="rect">
              <a:avLst/>
            </a:prstGeom>
          </p:spPr>
        </p:pic>
        <p:pic>
          <p:nvPicPr>
            <p:cNvPr id="15" name="Imagem 14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1164034"/>
              <a:ext cx="2228850" cy="923925"/>
            </a:xfrm>
            <a:prstGeom prst="rect">
              <a:avLst/>
            </a:prstGeom>
          </p:spPr>
        </p:pic>
        <p:pic>
          <p:nvPicPr>
            <p:cNvPr id="16" name="Imagem 15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9938"/>
              <a:ext cx="2228850" cy="923925"/>
            </a:xfrm>
            <a:prstGeom prst="rect">
              <a:avLst/>
            </a:prstGeom>
          </p:spPr>
        </p:pic>
        <p:pic>
          <p:nvPicPr>
            <p:cNvPr id="17" name="Imagem 16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61" y="-273"/>
              <a:ext cx="2228850" cy="923925"/>
            </a:xfrm>
            <a:prstGeom prst="rect">
              <a:avLst/>
            </a:prstGeom>
          </p:spPr>
        </p:pic>
      </p:grpSp>
      <p:grpSp>
        <p:nvGrpSpPr>
          <p:cNvPr id="18" name="Grupo 17"/>
          <p:cNvGrpSpPr/>
          <p:nvPr userDrawn="1"/>
        </p:nvGrpSpPr>
        <p:grpSpPr>
          <a:xfrm>
            <a:off x="2160637" y="-273"/>
            <a:ext cx="2237606" cy="6480720"/>
            <a:chOff x="-4961" y="-273"/>
            <a:chExt cx="2237606" cy="6480720"/>
          </a:xfrm>
        </p:grpSpPr>
        <p:pic>
          <p:nvPicPr>
            <p:cNvPr id="19" name="Imagem 18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5556522"/>
              <a:ext cx="2228850" cy="923925"/>
            </a:xfrm>
            <a:prstGeom prst="rect">
              <a:avLst/>
            </a:prstGeom>
          </p:spPr>
        </p:pic>
        <p:pic>
          <p:nvPicPr>
            <p:cNvPr id="20" name="Imagem 19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4692426"/>
              <a:ext cx="2228850" cy="923925"/>
            </a:xfrm>
            <a:prstGeom prst="rect">
              <a:avLst/>
            </a:prstGeom>
          </p:spPr>
        </p:pic>
        <p:pic>
          <p:nvPicPr>
            <p:cNvPr id="21" name="Imagem 20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3828330"/>
              <a:ext cx="2228850" cy="923925"/>
            </a:xfrm>
            <a:prstGeom prst="rect">
              <a:avLst/>
            </a:prstGeom>
          </p:spPr>
        </p:pic>
        <p:pic>
          <p:nvPicPr>
            <p:cNvPr id="22" name="Imagem 21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64234"/>
              <a:ext cx="2228850" cy="923925"/>
            </a:xfrm>
            <a:prstGeom prst="rect">
              <a:avLst/>
            </a:prstGeom>
          </p:spPr>
        </p:pic>
        <p:pic>
          <p:nvPicPr>
            <p:cNvPr id="23" name="Imagem 22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100138"/>
              <a:ext cx="2228850" cy="923925"/>
            </a:xfrm>
            <a:prstGeom prst="rect">
              <a:avLst/>
            </a:prstGeom>
          </p:spPr>
        </p:pic>
        <p:pic>
          <p:nvPicPr>
            <p:cNvPr id="24" name="Imagem 23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1164034"/>
              <a:ext cx="2228850" cy="923925"/>
            </a:xfrm>
            <a:prstGeom prst="rect">
              <a:avLst/>
            </a:prstGeom>
          </p:spPr>
        </p:pic>
        <p:pic>
          <p:nvPicPr>
            <p:cNvPr id="25" name="Imagem 24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9938"/>
              <a:ext cx="2228850" cy="923925"/>
            </a:xfrm>
            <a:prstGeom prst="rect">
              <a:avLst/>
            </a:prstGeom>
          </p:spPr>
        </p:pic>
        <p:pic>
          <p:nvPicPr>
            <p:cNvPr id="26" name="Imagem 25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61" y="-273"/>
              <a:ext cx="2228850" cy="923925"/>
            </a:xfrm>
            <a:prstGeom prst="rect">
              <a:avLst/>
            </a:prstGeom>
          </p:spPr>
        </p:pic>
      </p:grpSp>
      <p:grpSp>
        <p:nvGrpSpPr>
          <p:cNvPr id="27" name="Grupo 26"/>
          <p:cNvGrpSpPr/>
          <p:nvPr userDrawn="1"/>
        </p:nvGrpSpPr>
        <p:grpSpPr>
          <a:xfrm>
            <a:off x="4320877" y="-273"/>
            <a:ext cx="2237606" cy="6480720"/>
            <a:chOff x="-4961" y="-273"/>
            <a:chExt cx="2237606" cy="6480720"/>
          </a:xfrm>
        </p:grpSpPr>
        <p:pic>
          <p:nvPicPr>
            <p:cNvPr id="28" name="Imagem 27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5556522"/>
              <a:ext cx="2228850" cy="923925"/>
            </a:xfrm>
            <a:prstGeom prst="rect">
              <a:avLst/>
            </a:prstGeom>
          </p:spPr>
        </p:pic>
        <p:pic>
          <p:nvPicPr>
            <p:cNvPr id="29" name="Imagem 28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4692426"/>
              <a:ext cx="2228850" cy="923925"/>
            </a:xfrm>
            <a:prstGeom prst="rect">
              <a:avLst/>
            </a:prstGeom>
          </p:spPr>
        </p:pic>
        <p:pic>
          <p:nvPicPr>
            <p:cNvPr id="30" name="Imagem 29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3828330"/>
              <a:ext cx="2228850" cy="923925"/>
            </a:xfrm>
            <a:prstGeom prst="rect">
              <a:avLst/>
            </a:prstGeom>
          </p:spPr>
        </p:pic>
        <p:pic>
          <p:nvPicPr>
            <p:cNvPr id="31" name="Imagem 30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64234"/>
              <a:ext cx="2228850" cy="923925"/>
            </a:xfrm>
            <a:prstGeom prst="rect">
              <a:avLst/>
            </a:prstGeom>
          </p:spPr>
        </p:pic>
        <p:pic>
          <p:nvPicPr>
            <p:cNvPr id="32" name="Imagem 31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100138"/>
              <a:ext cx="2228850" cy="923925"/>
            </a:xfrm>
            <a:prstGeom prst="rect">
              <a:avLst/>
            </a:prstGeom>
          </p:spPr>
        </p:pic>
        <p:pic>
          <p:nvPicPr>
            <p:cNvPr id="33" name="Imagem 32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1164034"/>
              <a:ext cx="2228850" cy="923925"/>
            </a:xfrm>
            <a:prstGeom prst="rect">
              <a:avLst/>
            </a:prstGeom>
          </p:spPr>
        </p:pic>
        <p:pic>
          <p:nvPicPr>
            <p:cNvPr id="34" name="Imagem 33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9938"/>
              <a:ext cx="2228850" cy="923925"/>
            </a:xfrm>
            <a:prstGeom prst="rect">
              <a:avLst/>
            </a:prstGeom>
          </p:spPr>
        </p:pic>
        <p:pic>
          <p:nvPicPr>
            <p:cNvPr id="35" name="Imagem 34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61" y="-273"/>
              <a:ext cx="2228850" cy="923925"/>
            </a:xfrm>
            <a:prstGeom prst="rect">
              <a:avLst/>
            </a:prstGeom>
          </p:spPr>
        </p:pic>
      </p:grpSp>
      <p:grpSp>
        <p:nvGrpSpPr>
          <p:cNvPr id="36" name="Grupo 35"/>
          <p:cNvGrpSpPr/>
          <p:nvPr userDrawn="1"/>
        </p:nvGrpSpPr>
        <p:grpSpPr>
          <a:xfrm>
            <a:off x="6547767" y="-273"/>
            <a:ext cx="2237606" cy="6480720"/>
            <a:chOff x="-4961" y="-273"/>
            <a:chExt cx="2237606" cy="6480720"/>
          </a:xfrm>
        </p:grpSpPr>
        <p:pic>
          <p:nvPicPr>
            <p:cNvPr id="37" name="Imagem 36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5556522"/>
              <a:ext cx="2228850" cy="923925"/>
            </a:xfrm>
            <a:prstGeom prst="rect">
              <a:avLst/>
            </a:prstGeom>
          </p:spPr>
        </p:pic>
        <p:pic>
          <p:nvPicPr>
            <p:cNvPr id="38" name="Imagem 37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4692426"/>
              <a:ext cx="2228850" cy="923925"/>
            </a:xfrm>
            <a:prstGeom prst="rect">
              <a:avLst/>
            </a:prstGeom>
          </p:spPr>
        </p:pic>
        <p:pic>
          <p:nvPicPr>
            <p:cNvPr id="39" name="Imagem 38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3828330"/>
              <a:ext cx="2228850" cy="923925"/>
            </a:xfrm>
            <a:prstGeom prst="rect">
              <a:avLst/>
            </a:prstGeom>
          </p:spPr>
        </p:pic>
        <p:pic>
          <p:nvPicPr>
            <p:cNvPr id="40" name="Imagem 39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64234"/>
              <a:ext cx="2228850" cy="923925"/>
            </a:xfrm>
            <a:prstGeom prst="rect">
              <a:avLst/>
            </a:prstGeom>
          </p:spPr>
        </p:pic>
        <p:pic>
          <p:nvPicPr>
            <p:cNvPr id="41" name="Imagem 40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100138"/>
              <a:ext cx="2228850" cy="923925"/>
            </a:xfrm>
            <a:prstGeom prst="rect">
              <a:avLst/>
            </a:prstGeom>
          </p:spPr>
        </p:pic>
        <p:pic>
          <p:nvPicPr>
            <p:cNvPr id="42" name="Imagem 41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1164034"/>
              <a:ext cx="2228850" cy="923925"/>
            </a:xfrm>
            <a:prstGeom prst="rect">
              <a:avLst/>
            </a:prstGeom>
          </p:spPr>
        </p:pic>
        <p:pic>
          <p:nvPicPr>
            <p:cNvPr id="43" name="Imagem 42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9938"/>
              <a:ext cx="2228850" cy="923925"/>
            </a:xfrm>
            <a:prstGeom prst="rect">
              <a:avLst/>
            </a:prstGeom>
          </p:spPr>
        </p:pic>
        <p:pic>
          <p:nvPicPr>
            <p:cNvPr id="44" name="Imagem 43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61" y="-273"/>
              <a:ext cx="2228850" cy="923925"/>
            </a:xfrm>
            <a:prstGeom prst="rect">
              <a:avLst/>
            </a:prstGeom>
          </p:spPr>
        </p:pic>
      </p:grpSp>
      <p:grpSp>
        <p:nvGrpSpPr>
          <p:cNvPr id="45" name="Grupo 44"/>
          <p:cNvGrpSpPr/>
          <p:nvPr userDrawn="1"/>
        </p:nvGrpSpPr>
        <p:grpSpPr>
          <a:xfrm>
            <a:off x="8563991" y="-273"/>
            <a:ext cx="2237606" cy="6480720"/>
            <a:chOff x="-4961" y="-273"/>
            <a:chExt cx="2237606" cy="6480720"/>
          </a:xfrm>
        </p:grpSpPr>
        <p:pic>
          <p:nvPicPr>
            <p:cNvPr id="46" name="Imagem 45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5556522"/>
              <a:ext cx="2228850" cy="923925"/>
            </a:xfrm>
            <a:prstGeom prst="rect">
              <a:avLst/>
            </a:prstGeom>
          </p:spPr>
        </p:pic>
        <p:pic>
          <p:nvPicPr>
            <p:cNvPr id="47" name="Imagem 46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4692426"/>
              <a:ext cx="2228850" cy="923925"/>
            </a:xfrm>
            <a:prstGeom prst="rect">
              <a:avLst/>
            </a:prstGeom>
          </p:spPr>
        </p:pic>
        <p:pic>
          <p:nvPicPr>
            <p:cNvPr id="48" name="Imagem 47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3828330"/>
              <a:ext cx="2228850" cy="923925"/>
            </a:xfrm>
            <a:prstGeom prst="rect">
              <a:avLst/>
            </a:prstGeom>
          </p:spPr>
        </p:pic>
        <p:pic>
          <p:nvPicPr>
            <p:cNvPr id="49" name="Imagem 48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64234"/>
              <a:ext cx="2228850" cy="923925"/>
            </a:xfrm>
            <a:prstGeom prst="rect">
              <a:avLst/>
            </a:prstGeom>
          </p:spPr>
        </p:pic>
        <p:pic>
          <p:nvPicPr>
            <p:cNvPr id="50" name="Imagem 49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100138"/>
              <a:ext cx="2228850" cy="923925"/>
            </a:xfrm>
            <a:prstGeom prst="rect">
              <a:avLst/>
            </a:prstGeom>
          </p:spPr>
        </p:pic>
        <p:pic>
          <p:nvPicPr>
            <p:cNvPr id="51" name="Imagem 50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1164034"/>
              <a:ext cx="2228850" cy="923925"/>
            </a:xfrm>
            <a:prstGeom prst="rect">
              <a:avLst/>
            </a:prstGeom>
          </p:spPr>
        </p:pic>
        <p:pic>
          <p:nvPicPr>
            <p:cNvPr id="52" name="Imagem 51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9938"/>
              <a:ext cx="2228850" cy="923925"/>
            </a:xfrm>
            <a:prstGeom prst="rect">
              <a:avLst/>
            </a:prstGeom>
          </p:spPr>
        </p:pic>
        <p:pic>
          <p:nvPicPr>
            <p:cNvPr id="53" name="Imagem 52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61" y="-273"/>
              <a:ext cx="2228850" cy="923925"/>
            </a:xfrm>
            <a:prstGeom prst="rect">
              <a:avLst/>
            </a:prstGeom>
          </p:spPr>
        </p:pic>
      </p:grpSp>
      <p:grpSp>
        <p:nvGrpSpPr>
          <p:cNvPr id="54" name="Grupo 53"/>
          <p:cNvGrpSpPr/>
          <p:nvPr userDrawn="1"/>
        </p:nvGrpSpPr>
        <p:grpSpPr>
          <a:xfrm>
            <a:off x="9298185" y="-273"/>
            <a:ext cx="2237606" cy="6480720"/>
            <a:chOff x="-4961" y="-273"/>
            <a:chExt cx="2237606" cy="6480720"/>
          </a:xfrm>
        </p:grpSpPr>
        <p:pic>
          <p:nvPicPr>
            <p:cNvPr id="55" name="Imagem 54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5556522"/>
              <a:ext cx="2228850" cy="923925"/>
            </a:xfrm>
            <a:prstGeom prst="rect">
              <a:avLst/>
            </a:prstGeom>
          </p:spPr>
        </p:pic>
        <p:pic>
          <p:nvPicPr>
            <p:cNvPr id="56" name="Imagem 55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4692426"/>
              <a:ext cx="2228850" cy="923925"/>
            </a:xfrm>
            <a:prstGeom prst="rect">
              <a:avLst/>
            </a:prstGeom>
          </p:spPr>
        </p:pic>
        <p:pic>
          <p:nvPicPr>
            <p:cNvPr id="57" name="Imagem 56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3828330"/>
              <a:ext cx="2228850" cy="923925"/>
            </a:xfrm>
            <a:prstGeom prst="rect">
              <a:avLst/>
            </a:prstGeom>
          </p:spPr>
        </p:pic>
        <p:pic>
          <p:nvPicPr>
            <p:cNvPr id="58" name="Imagem 57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64234"/>
              <a:ext cx="2228850" cy="923925"/>
            </a:xfrm>
            <a:prstGeom prst="rect">
              <a:avLst/>
            </a:prstGeom>
          </p:spPr>
        </p:pic>
        <p:pic>
          <p:nvPicPr>
            <p:cNvPr id="59" name="Imagem 58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100138"/>
              <a:ext cx="2228850" cy="923925"/>
            </a:xfrm>
            <a:prstGeom prst="rect">
              <a:avLst/>
            </a:prstGeom>
          </p:spPr>
        </p:pic>
        <p:pic>
          <p:nvPicPr>
            <p:cNvPr id="60" name="Imagem 59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1164034"/>
              <a:ext cx="2228850" cy="923925"/>
            </a:xfrm>
            <a:prstGeom prst="rect">
              <a:avLst/>
            </a:prstGeom>
          </p:spPr>
        </p:pic>
        <p:pic>
          <p:nvPicPr>
            <p:cNvPr id="61" name="Imagem 60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9938"/>
              <a:ext cx="2228850" cy="923925"/>
            </a:xfrm>
            <a:prstGeom prst="rect">
              <a:avLst/>
            </a:prstGeom>
          </p:spPr>
        </p:pic>
        <p:pic>
          <p:nvPicPr>
            <p:cNvPr id="62" name="Imagem 61"/>
            <p:cNvPicPr>
              <a:picLocks noChangeAspect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61" y="-273"/>
              <a:ext cx="2228850" cy="923925"/>
            </a:xfrm>
            <a:prstGeom prst="rect">
              <a:avLst/>
            </a:prstGeom>
          </p:spPr>
        </p:pic>
      </p:grpSp>
      <p:pic>
        <p:nvPicPr>
          <p:cNvPr id="64" name="Imagem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" y="-273"/>
            <a:ext cx="11512313" cy="172369"/>
          </a:xfrm>
          <a:prstGeom prst="rect">
            <a:avLst/>
          </a:prstGeom>
        </p:spPr>
      </p:pic>
      <p:pic>
        <p:nvPicPr>
          <p:cNvPr id="168" name="Imagem 16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" y="-273"/>
            <a:ext cx="11512313" cy="1723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to 5"/>
          <p:cNvCxnSpPr/>
          <p:nvPr userDrawn="1"/>
        </p:nvCxnSpPr>
        <p:spPr bwMode="auto">
          <a:xfrm>
            <a:off x="-1911413" y="-504329"/>
            <a:ext cx="11522075" cy="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6" name="Imagem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" y="-273"/>
            <a:ext cx="11512313" cy="172369"/>
          </a:xfrm>
          <a:prstGeom prst="rect">
            <a:avLst/>
          </a:prstGeom>
        </p:spPr>
      </p:pic>
      <p:grpSp>
        <p:nvGrpSpPr>
          <p:cNvPr id="70" name="Grupo 69"/>
          <p:cNvGrpSpPr/>
          <p:nvPr userDrawn="1"/>
        </p:nvGrpSpPr>
        <p:grpSpPr>
          <a:xfrm>
            <a:off x="-4961" y="171039"/>
            <a:ext cx="2237606" cy="6480720"/>
            <a:chOff x="-4961" y="-273"/>
            <a:chExt cx="2237606" cy="6480720"/>
          </a:xfrm>
        </p:grpSpPr>
        <p:pic>
          <p:nvPicPr>
            <p:cNvPr id="71" name="Imagem 70"/>
            <p:cNvPicPr>
              <a:picLocks noChangeAspect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5556522"/>
              <a:ext cx="2228850" cy="923925"/>
            </a:xfrm>
            <a:prstGeom prst="rect">
              <a:avLst/>
            </a:prstGeom>
          </p:spPr>
        </p:pic>
        <p:pic>
          <p:nvPicPr>
            <p:cNvPr id="72" name="Imagem 71"/>
            <p:cNvPicPr>
              <a:picLocks noChangeAspect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4692426"/>
              <a:ext cx="2228850" cy="923925"/>
            </a:xfrm>
            <a:prstGeom prst="rect">
              <a:avLst/>
            </a:prstGeom>
          </p:spPr>
        </p:pic>
        <p:pic>
          <p:nvPicPr>
            <p:cNvPr id="73" name="Imagem 72"/>
            <p:cNvPicPr>
              <a:picLocks noChangeAspect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3828330"/>
              <a:ext cx="2228850" cy="923925"/>
            </a:xfrm>
            <a:prstGeom prst="rect">
              <a:avLst/>
            </a:prstGeom>
          </p:spPr>
        </p:pic>
        <p:pic>
          <p:nvPicPr>
            <p:cNvPr id="74" name="Imagem 73"/>
            <p:cNvPicPr>
              <a:picLocks noChangeAspect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64234"/>
              <a:ext cx="2228850" cy="923925"/>
            </a:xfrm>
            <a:prstGeom prst="rect">
              <a:avLst/>
            </a:prstGeom>
          </p:spPr>
        </p:pic>
        <p:pic>
          <p:nvPicPr>
            <p:cNvPr id="75" name="Imagem 74"/>
            <p:cNvPicPr>
              <a:picLocks noChangeAspect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100138"/>
              <a:ext cx="2228850" cy="923925"/>
            </a:xfrm>
            <a:prstGeom prst="rect">
              <a:avLst/>
            </a:prstGeom>
          </p:spPr>
        </p:pic>
        <p:pic>
          <p:nvPicPr>
            <p:cNvPr id="76" name="Imagem 75"/>
            <p:cNvPicPr>
              <a:picLocks noChangeAspect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1164034"/>
              <a:ext cx="2228850" cy="923925"/>
            </a:xfrm>
            <a:prstGeom prst="rect">
              <a:avLst/>
            </a:prstGeom>
          </p:spPr>
        </p:pic>
        <p:pic>
          <p:nvPicPr>
            <p:cNvPr id="77" name="Imagem 76"/>
            <p:cNvPicPr>
              <a:picLocks noChangeAspect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9938"/>
              <a:ext cx="2228850" cy="923925"/>
            </a:xfrm>
            <a:prstGeom prst="rect">
              <a:avLst/>
            </a:prstGeom>
          </p:spPr>
        </p:pic>
        <p:pic>
          <p:nvPicPr>
            <p:cNvPr id="78" name="Imagem 77"/>
            <p:cNvPicPr>
              <a:picLocks noChangeAspect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61" y="-273"/>
              <a:ext cx="2228850" cy="923925"/>
            </a:xfrm>
            <a:prstGeom prst="rect">
              <a:avLst/>
            </a:prstGeom>
          </p:spPr>
        </p:pic>
      </p:grpSp>
      <p:grpSp>
        <p:nvGrpSpPr>
          <p:cNvPr id="79" name="Grupo 78"/>
          <p:cNvGrpSpPr/>
          <p:nvPr userDrawn="1"/>
        </p:nvGrpSpPr>
        <p:grpSpPr>
          <a:xfrm>
            <a:off x="2160637" y="171039"/>
            <a:ext cx="2237606" cy="6480720"/>
            <a:chOff x="-4961" y="-273"/>
            <a:chExt cx="2237606" cy="6480720"/>
          </a:xfrm>
        </p:grpSpPr>
        <p:pic>
          <p:nvPicPr>
            <p:cNvPr id="80" name="Imagem 79"/>
            <p:cNvPicPr>
              <a:picLocks noChangeAspect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5556522"/>
              <a:ext cx="2228850" cy="923925"/>
            </a:xfrm>
            <a:prstGeom prst="rect">
              <a:avLst/>
            </a:prstGeom>
          </p:spPr>
        </p:pic>
        <p:pic>
          <p:nvPicPr>
            <p:cNvPr id="81" name="Imagem 80"/>
            <p:cNvPicPr>
              <a:picLocks noChangeAspect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4692426"/>
              <a:ext cx="2228850" cy="923925"/>
            </a:xfrm>
            <a:prstGeom prst="rect">
              <a:avLst/>
            </a:prstGeom>
          </p:spPr>
        </p:pic>
        <p:pic>
          <p:nvPicPr>
            <p:cNvPr id="82" name="Imagem 81"/>
            <p:cNvPicPr>
              <a:picLocks noChangeAspect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3828330"/>
              <a:ext cx="2228850" cy="923925"/>
            </a:xfrm>
            <a:prstGeom prst="rect">
              <a:avLst/>
            </a:prstGeom>
          </p:spPr>
        </p:pic>
        <p:pic>
          <p:nvPicPr>
            <p:cNvPr id="83" name="Imagem 82"/>
            <p:cNvPicPr>
              <a:picLocks noChangeAspect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64234"/>
              <a:ext cx="2228850" cy="923925"/>
            </a:xfrm>
            <a:prstGeom prst="rect">
              <a:avLst/>
            </a:prstGeom>
          </p:spPr>
        </p:pic>
        <p:pic>
          <p:nvPicPr>
            <p:cNvPr id="84" name="Imagem 83"/>
            <p:cNvPicPr>
              <a:picLocks noChangeAspect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100138"/>
              <a:ext cx="2228850" cy="923925"/>
            </a:xfrm>
            <a:prstGeom prst="rect">
              <a:avLst/>
            </a:prstGeom>
          </p:spPr>
        </p:pic>
        <p:pic>
          <p:nvPicPr>
            <p:cNvPr id="85" name="Imagem 84"/>
            <p:cNvPicPr>
              <a:picLocks noChangeAspect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1164034"/>
              <a:ext cx="2228850" cy="923925"/>
            </a:xfrm>
            <a:prstGeom prst="rect">
              <a:avLst/>
            </a:prstGeom>
          </p:spPr>
        </p:pic>
        <p:pic>
          <p:nvPicPr>
            <p:cNvPr id="86" name="Imagem 85"/>
            <p:cNvPicPr>
              <a:picLocks noChangeAspect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9938"/>
              <a:ext cx="2228850" cy="923925"/>
            </a:xfrm>
            <a:prstGeom prst="rect">
              <a:avLst/>
            </a:prstGeom>
          </p:spPr>
        </p:pic>
        <p:pic>
          <p:nvPicPr>
            <p:cNvPr id="87" name="Imagem 86"/>
            <p:cNvPicPr>
              <a:picLocks noChangeAspect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61" y="-273"/>
              <a:ext cx="2228850" cy="923925"/>
            </a:xfrm>
            <a:prstGeom prst="rect">
              <a:avLst/>
            </a:prstGeom>
          </p:spPr>
        </p:pic>
      </p:grpSp>
      <p:grpSp>
        <p:nvGrpSpPr>
          <p:cNvPr id="88" name="Grupo 87"/>
          <p:cNvGrpSpPr/>
          <p:nvPr userDrawn="1"/>
        </p:nvGrpSpPr>
        <p:grpSpPr>
          <a:xfrm>
            <a:off x="4320877" y="171039"/>
            <a:ext cx="2237606" cy="6480720"/>
            <a:chOff x="-4961" y="-273"/>
            <a:chExt cx="2237606" cy="6480720"/>
          </a:xfrm>
        </p:grpSpPr>
        <p:pic>
          <p:nvPicPr>
            <p:cNvPr id="89" name="Imagem 88"/>
            <p:cNvPicPr>
              <a:picLocks noChangeAspect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5556522"/>
              <a:ext cx="2228850" cy="923925"/>
            </a:xfrm>
            <a:prstGeom prst="rect">
              <a:avLst/>
            </a:prstGeom>
          </p:spPr>
        </p:pic>
        <p:pic>
          <p:nvPicPr>
            <p:cNvPr id="90" name="Imagem 89"/>
            <p:cNvPicPr>
              <a:picLocks noChangeAspect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4692426"/>
              <a:ext cx="2228850" cy="923925"/>
            </a:xfrm>
            <a:prstGeom prst="rect">
              <a:avLst/>
            </a:prstGeom>
          </p:spPr>
        </p:pic>
        <p:pic>
          <p:nvPicPr>
            <p:cNvPr id="91" name="Imagem 90"/>
            <p:cNvPicPr>
              <a:picLocks noChangeAspect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3828330"/>
              <a:ext cx="2228850" cy="923925"/>
            </a:xfrm>
            <a:prstGeom prst="rect">
              <a:avLst/>
            </a:prstGeom>
          </p:spPr>
        </p:pic>
        <p:pic>
          <p:nvPicPr>
            <p:cNvPr id="92" name="Imagem 91"/>
            <p:cNvPicPr>
              <a:picLocks noChangeAspect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64234"/>
              <a:ext cx="2228850" cy="923925"/>
            </a:xfrm>
            <a:prstGeom prst="rect">
              <a:avLst/>
            </a:prstGeom>
          </p:spPr>
        </p:pic>
        <p:pic>
          <p:nvPicPr>
            <p:cNvPr id="93" name="Imagem 92"/>
            <p:cNvPicPr>
              <a:picLocks noChangeAspect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100138"/>
              <a:ext cx="2228850" cy="923925"/>
            </a:xfrm>
            <a:prstGeom prst="rect">
              <a:avLst/>
            </a:prstGeom>
          </p:spPr>
        </p:pic>
        <p:pic>
          <p:nvPicPr>
            <p:cNvPr id="94" name="Imagem 93"/>
            <p:cNvPicPr>
              <a:picLocks noChangeAspect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1164034"/>
              <a:ext cx="2228850" cy="923925"/>
            </a:xfrm>
            <a:prstGeom prst="rect">
              <a:avLst/>
            </a:prstGeom>
          </p:spPr>
        </p:pic>
        <p:pic>
          <p:nvPicPr>
            <p:cNvPr id="95" name="Imagem 94"/>
            <p:cNvPicPr>
              <a:picLocks noChangeAspect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9938"/>
              <a:ext cx="2228850" cy="923925"/>
            </a:xfrm>
            <a:prstGeom prst="rect">
              <a:avLst/>
            </a:prstGeom>
          </p:spPr>
        </p:pic>
        <p:pic>
          <p:nvPicPr>
            <p:cNvPr id="96" name="Imagem 95"/>
            <p:cNvPicPr>
              <a:picLocks noChangeAspect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61" y="-273"/>
              <a:ext cx="2228850" cy="923925"/>
            </a:xfrm>
            <a:prstGeom prst="rect">
              <a:avLst/>
            </a:prstGeom>
          </p:spPr>
        </p:pic>
      </p:grpSp>
      <p:grpSp>
        <p:nvGrpSpPr>
          <p:cNvPr id="97" name="Grupo 96"/>
          <p:cNvGrpSpPr/>
          <p:nvPr userDrawn="1"/>
        </p:nvGrpSpPr>
        <p:grpSpPr>
          <a:xfrm>
            <a:off x="6547767" y="171039"/>
            <a:ext cx="2237606" cy="6480720"/>
            <a:chOff x="-4961" y="-273"/>
            <a:chExt cx="2237606" cy="6480720"/>
          </a:xfrm>
        </p:grpSpPr>
        <p:pic>
          <p:nvPicPr>
            <p:cNvPr id="98" name="Imagem 97"/>
            <p:cNvPicPr>
              <a:picLocks noChangeAspect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5556522"/>
              <a:ext cx="2228850" cy="923925"/>
            </a:xfrm>
            <a:prstGeom prst="rect">
              <a:avLst/>
            </a:prstGeom>
          </p:spPr>
        </p:pic>
        <p:pic>
          <p:nvPicPr>
            <p:cNvPr id="99" name="Imagem 98"/>
            <p:cNvPicPr>
              <a:picLocks noChangeAspect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4692426"/>
              <a:ext cx="2228850" cy="923925"/>
            </a:xfrm>
            <a:prstGeom prst="rect">
              <a:avLst/>
            </a:prstGeom>
          </p:spPr>
        </p:pic>
        <p:pic>
          <p:nvPicPr>
            <p:cNvPr id="100" name="Imagem 99"/>
            <p:cNvPicPr>
              <a:picLocks noChangeAspect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3828330"/>
              <a:ext cx="2228850" cy="923925"/>
            </a:xfrm>
            <a:prstGeom prst="rect">
              <a:avLst/>
            </a:prstGeom>
          </p:spPr>
        </p:pic>
        <p:pic>
          <p:nvPicPr>
            <p:cNvPr id="101" name="Imagem 100"/>
            <p:cNvPicPr>
              <a:picLocks noChangeAspect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64234"/>
              <a:ext cx="2228850" cy="923925"/>
            </a:xfrm>
            <a:prstGeom prst="rect">
              <a:avLst/>
            </a:prstGeom>
          </p:spPr>
        </p:pic>
        <p:pic>
          <p:nvPicPr>
            <p:cNvPr id="102" name="Imagem 101"/>
            <p:cNvPicPr>
              <a:picLocks noChangeAspect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100138"/>
              <a:ext cx="2228850" cy="923925"/>
            </a:xfrm>
            <a:prstGeom prst="rect">
              <a:avLst/>
            </a:prstGeom>
          </p:spPr>
        </p:pic>
        <p:pic>
          <p:nvPicPr>
            <p:cNvPr id="103" name="Imagem 102"/>
            <p:cNvPicPr>
              <a:picLocks noChangeAspect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1164034"/>
              <a:ext cx="2228850" cy="923925"/>
            </a:xfrm>
            <a:prstGeom prst="rect">
              <a:avLst/>
            </a:prstGeom>
          </p:spPr>
        </p:pic>
        <p:pic>
          <p:nvPicPr>
            <p:cNvPr id="104" name="Imagem 103"/>
            <p:cNvPicPr>
              <a:picLocks noChangeAspect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9938"/>
              <a:ext cx="2228850" cy="923925"/>
            </a:xfrm>
            <a:prstGeom prst="rect">
              <a:avLst/>
            </a:prstGeom>
          </p:spPr>
        </p:pic>
        <p:pic>
          <p:nvPicPr>
            <p:cNvPr id="105" name="Imagem 104"/>
            <p:cNvPicPr>
              <a:picLocks noChangeAspect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61" y="-273"/>
              <a:ext cx="2228850" cy="923925"/>
            </a:xfrm>
            <a:prstGeom prst="rect">
              <a:avLst/>
            </a:prstGeom>
          </p:spPr>
        </p:pic>
      </p:grpSp>
      <p:grpSp>
        <p:nvGrpSpPr>
          <p:cNvPr id="106" name="Grupo 105"/>
          <p:cNvGrpSpPr/>
          <p:nvPr userDrawn="1"/>
        </p:nvGrpSpPr>
        <p:grpSpPr>
          <a:xfrm>
            <a:off x="8563991" y="171039"/>
            <a:ext cx="2237606" cy="6480720"/>
            <a:chOff x="-4961" y="-273"/>
            <a:chExt cx="2237606" cy="6480720"/>
          </a:xfrm>
        </p:grpSpPr>
        <p:pic>
          <p:nvPicPr>
            <p:cNvPr id="107" name="Imagem 106"/>
            <p:cNvPicPr>
              <a:picLocks noChangeAspect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5556522"/>
              <a:ext cx="2228850" cy="923925"/>
            </a:xfrm>
            <a:prstGeom prst="rect">
              <a:avLst/>
            </a:prstGeom>
          </p:spPr>
        </p:pic>
        <p:pic>
          <p:nvPicPr>
            <p:cNvPr id="108" name="Imagem 107"/>
            <p:cNvPicPr>
              <a:picLocks noChangeAspect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4692426"/>
              <a:ext cx="2228850" cy="923925"/>
            </a:xfrm>
            <a:prstGeom prst="rect">
              <a:avLst/>
            </a:prstGeom>
          </p:spPr>
        </p:pic>
        <p:pic>
          <p:nvPicPr>
            <p:cNvPr id="109" name="Imagem 108"/>
            <p:cNvPicPr>
              <a:picLocks noChangeAspect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3828330"/>
              <a:ext cx="2228850" cy="923925"/>
            </a:xfrm>
            <a:prstGeom prst="rect">
              <a:avLst/>
            </a:prstGeom>
          </p:spPr>
        </p:pic>
        <p:pic>
          <p:nvPicPr>
            <p:cNvPr id="110" name="Imagem 109"/>
            <p:cNvPicPr>
              <a:picLocks noChangeAspect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64234"/>
              <a:ext cx="2228850" cy="923925"/>
            </a:xfrm>
            <a:prstGeom prst="rect">
              <a:avLst/>
            </a:prstGeom>
          </p:spPr>
        </p:pic>
        <p:pic>
          <p:nvPicPr>
            <p:cNvPr id="111" name="Imagem 110"/>
            <p:cNvPicPr>
              <a:picLocks noChangeAspect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100138"/>
              <a:ext cx="2228850" cy="923925"/>
            </a:xfrm>
            <a:prstGeom prst="rect">
              <a:avLst/>
            </a:prstGeom>
          </p:spPr>
        </p:pic>
        <p:pic>
          <p:nvPicPr>
            <p:cNvPr id="112" name="Imagem 111"/>
            <p:cNvPicPr>
              <a:picLocks noChangeAspect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1164034"/>
              <a:ext cx="2228850" cy="923925"/>
            </a:xfrm>
            <a:prstGeom prst="rect">
              <a:avLst/>
            </a:prstGeom>
          </p:spPr>
        </p:pic>
        <p:pic>
          <p:nvPicPr>
            <p:cNvPr id="113" name="Imagem 112"/>
            <p:cNvPicPr>
              <a:picLocks noChangeAspect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9938"/>
              <a:ext cx="2228850" cy="923925"/>
            </a:xfrm>
            <a:prstGeom prst="rect">
              <a:avLst/>
            </a:prstGeom>
          </p:spPr>
        </p:pic>
        <p:pic>
          <p:nvPicPr>
            <p:cNvPr id="114" name="Imagem 113"/>
            <p:cNvPicPr>
              <a:picLocks noChangeAspect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61" y="-273"/>
              <a:ext cx="2228850" cy="923925"/>
            </a:xfrm>
            <a:prstGeom prst="rect">
              <a:avLst/>
            </a:prstGeom>
          </p:spPr>
        </p:pic>
      </p:grpSp>
      <p:grpSp>
        <p:nvGrpSpPr>
          <p:cNvPr id="115" name="Grupo 114"/>
          <p:cNvGrpSpPr/>
          <p:nvPr userDrawn="1"/>
        </p:nvGrpSpPr>
        <p:grpSpPr>
          <a:xfrm>
            <a:off x="9298185" y="171039"/>
            <a:ext cx="2237606" cy="6480720"/>
            <a:chOff x="-4961" y="-273"/>
            <a:chExt cx="2237606" cy="6480720"/>
          </a:xfrm>
        </p:grpSpPr>
        <p:pic>
          <p:nvPicPr>
            <p:cNvPr id="116" name="Imagem 115"/>
            <p:cNvPicPr>
              <a:picLocks noChangeAspect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5556522"/>
              <a:ext cx="2228850" cy="923925"/>
            </a:xfrm>
            <a:prstGeom prst="rect">
              <a:avLst/>
            </a:prstGeom>
          </p:spPr>
        </p:pic>
        <p:pic>
          <p:nvPicPr>
            <p:cNvPr id="117" name="Imagem 116"/>
            <p:cNvPicPr>
              <a:picLocks noChangeAspect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4692426"/>
              <a:ext cx="2228850" cy="923925"/>
            </a:xfrm>
            <a:prstGeom prst="rect">
              <a:avLst/>
            </a:prstGeom>
          </p:spPr>
        </p:pic>
        <p:pic>
          <p:nvPicPr>
            <p:cNvPr id="118" name="Imagem 117"/>
            <p:cNvPicPr>
              <a:picLocks noChangeAspect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3828330"/>
              <a:ext cx="2228850" cy="923925"/>
            </a:xfrm>
            <a:prstGeom prst="rect">
              <a:avLst/>
            </a:prstGeom>
          </p:spPr>
        </p:pic>
        <p:pic>
          <p:nvPicPr>
            <p:cNvPr id="119" name="Imagem 118"/>
            <p:cNvPicPr>
              <a:picLocks noChangeAspect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64234"/>
              <a:ext cx="2228850" cy="923925"/>
            </a:xfrm>
            <a:prstGeom prst="rect">
              <a:avLst/>
            </a:prstGeom>
          </p:spPr>
        </p:pic>
        <p:pic>
          <p:nvPicPr>
            <p:cNvPr id="120" name="Imagem 119"/>
            <p:cNvPicPr>
              <a:picLocks noChangeAspect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100138"/>
              <a:ext cx="2228850" cy="923925"/>
            </a:xfrm>
            <a:prstGeom prst="rect">
              <a:avLst/>
            </a:prstGeom>
          </p:spPr>
        </p:pic>
        <p:pic>
          <p:nvPicPr>
            <p:cNvPr id="121" name="Imagem 120"/>
            <p:cNvPicPr>
              <a:picLocks noChangeAspect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1164034"/>
              <a:ext cx="2228850" cy="923925"/>
            </a:xfrm>
            <a:prstGeom prst="rect">
              <a:avLst/>
            </a:prstGeom>
          </p:spPr>
        </p:pic>
        <p:pic>
          <p:nvPicPr>
            <p:cNvPr id="122" name="Imagem 121"/>
            <p:cNvPicPr>
              <a:picLocks noChangeAspect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9938"/>
              <a:ext cx="2228850" cy="923925"/>
            </a:xfrm>
            <a:prstGeom prst="rect">
              <a:avLst/>
            </a:prstGeom>
          </p:spPr>
        </p:pic>
        <p:pic>
          <p:nvPicPr>
            <p:cNvPr id="123" name="Imagem 122"/>
            <p:cNvPicPr>
              <a:picLocks noChangeAspect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61" y="-273"/>
              <a:ext cx="2228850" cy="92392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0592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63" y="258763"/>
            <a:ext cx="10369550" cy="1081087"/>
          </a:xfrm>
          <a:prstGeom prst="rect">
            <a:avLst/>
          </a:prstGeom>
        </p:spPr>
        <p:txBody>
          <a:bodyPr vert="horz"/>
          <a:lstStyle/>
          <a:p>
            <a:r>
              <a:rPr lang="x-none" smtClean="0"/>
              <a:t>Click to edit Master title style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0424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3600" y="2012950"/>
            <a:ext cx="9794875" cy="1389063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8788" y="3671888"/>
            <a:ext cx="8064500" cy="16557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EF78-4436-854C-B8E6-17C3F60F4B28}" type="datetimeFigureOut">
              <a:rPr lang="en-US" smtClean="0"/>
              <a:t>8/20/18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16472-D2AC-4E4C-A48B-052D1EBB5E6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802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EF78-4436-854C-B8E6-17C3F60F4B28}" type="datetimeFigureOut">
              <a:rPr lang="en-US" smtClean="0"/>
              <a:t>8/20/18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16472-D2AC-4E4C-A48B-052D1EBB5E6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55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638" y="4164013"/>
            <a:ext cx="9794875" cy="12874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9638" y="2746375"/>
            <a:ext cx="9794875" cy="14176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EF78-4436-854C-B8E6-17C3F60F4B28}" type="datetimeFigureOut">
              <a:rPr lang="en-US" smtClean="0"/>
              <a:t>8/20/18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16472-D2AC-4E4C-A48B-052D1EBB5E6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2297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jpeg"/><Relationship Id="rId9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9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 userDrawn="1"/>
        </p:nvSpPr>
        <p:spPr bwMode="auto">
          <a:xfrm>
            <a:off x="8465806" y="178247"/>
            <a:ext cx="609704" cy="61236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pitchFamily="32" charset="0"/>
            </a:endParaRPr>
          </a:p>
        </p:txBody>
      </p:sp>
      <p:grpSp>
        <p:nvGrpSpPr>
          <p:cNvPr id="11" name="Grupo 10"/>
          <p:cNvGrpSpPr/>
          <p:nvPr userDrawn="1"/>
        </p:nvGrpSpPr>
        <p:grpSpPr>
          <a:xfrm>
            <a:off x="-4961" y="-273"/>
            <a:ext cx="2237606" cy="6480720"/>
            <a:chOff x="-4961" y="-273"/>
            <a:chExt cx="2237606" cy="6480720"/>
          </a:xfrm>
        </p:grpSpPr>
        <p:pic>
          <p:nvPicPr>
            <p:cNvPr id="12" name="Imagem 11"/>
            <p:cNvPicPr>
              <a:picLocks noChangeAspect="1"/>
            </p:cNvPicPr>
            <p:nvPr userDrawn="1"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5556522"/>
              <a:ext cx="2228850" cy="923925"/>
            </a:xfrm>
            <a:prstGeom prst="rect">
              <a:avLst/>
            </a:prstGeom>
          </p:spPr>
        </p:pic>
        <p:pic>
          <p:nvPicPr>
            <p:cNvPr id="13" name="Imagem 12"/>
            <p:cNvPicPr>
              <a:picLocks noChangeAspect="1"/>
            </p:cNvPicPr>
            <p:nvPr userDrawn="1"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4692426"/>
              <a:ext cx="2228850" cy="923925"/>
            </a:xfrm>
            <a:prstGeom prst="rect">
              <a:avLst/>
            </a:prstGeom>
          </p:spPr>
        </p:pic>
        <p:pic>
          <p:nvPicPr>
            <p:cNvPr id="14" name="Imagem 13"/>
            <p:cNvPicPr>
              <a:picLocks noChangeAspect="1"/>
            </p:cNvPicPr>
            <p:nvPr userDrawn="1"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3828330"/>
              <a:ext cx="2228850" cy="923925"/>
            </a:xfrm>
            <a:prstGeom prst="rect">
              <a:avLst/>
            </a:prstGeom>
          </p:spPr>
        </p:pic>
        <p:pic>
          <p:nvPicPr>
            <p:cNvPr id="15" name="Imagem 14"/>
            <p:cNvPicPr>
              <a:picLocks noChangeAspect="1"/>
            </p:cNvPicPr>
            <p:nvPr userDrawn="1"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64234"/>
              <a:ext cx="2228850" cy="923925"/>
            </a:xfrm>
            <a:prstGeom prst="rect">
              <a:avLst/>
            </a:prstGeom>
          </p:spPr>
        </p:pic>
        <p:pic>
          <p:nvPicPr>
            <p:cNvPr id="16" name="Imagem 15"/>
            <p:cNvPicPr>
              <a:picLocks noChangeAspect="1"/>
            </p:cNvPicPr>
            <p:nvPr userDrawn="1"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100138"/>
              <a:ext cx="2228850" cy="923925"/>
            </a:xfrm>
            <a:prstGeom prst="rect">
              <a:avLst/>
            </a:prstGeom>
          </p:spPr>
        </p:pic>
        <p:pic>
          <p:nvPicPr>
            <p:cNvPr id="17" name="Imagem 16"/>
            <p:cNvPicPr>
              <a:picLocks noChangeAspect="1"/>
            </p:cNvPicPr>
            <p:nvPr userDrawn="1"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1164034"/>
              <a:ext cx="2228850" cy="923925"/>
            </a:xfrm>
            <a:prstGeom prst="rect">
              <a:avLst/>
            </a:prstGeom>
          </p:spPr>
        </p:pic>
        <p:pic>
          <p:nvPicPr>
            <p:cNvPr id="18" name="Imagem 17"/>
            <p:cNvPicPr>
              <a:picLocks noChangeAspect="1"/>
            </p:cNvPicPr>
            <p:nvPr userDrawn="1"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9938"/>
              <a:ext cx="2228850" cy="923925"/>
            </a:xfrm>
            <a:prstGeom prst="rect">
              <a:avLst/>
            </a:prstGeom>
          </p:spPr>
        </p:pic>
        <p:pic>
          <p:nvPicPr>
            <p:cNvPr id="19" name="Imagem 18"/>
            <p:cNvPicPr>
              <a:picLocks noChangeAspect="1"/>
            </p:cNvPicPr>
            <p:nvPr userDrawn="1"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61" y="-273"/>
              <a:ext cx="2228850" cy="923925"/>
            </a:xfrm>
            <a:prstGeom prst="rect">
              <a:avLst/>
            </a:prstGeom>
          </p:spPr>
        </p:pic>
      </p:grpSp>
      <p:grpSp>
        <p:nvGrpSpPr>
          <p:cNvPr id="20" name="Grupo 19"/>
          <p:cNvGrpSpPr/>
          <p:nvPr userDrawn="1"/>
        </p:nvGrpSpPr>
        <p:grpSpPr>
          <a:xfrm>
            <a:off x="2160637" y="-273"/>
            <a:ext cx="2237606" cy="6480720"/>
            <a:chOff x="-4961" y="-273"/>
            <a:chExt cx="2237606" cy="6480720"/>
          </a:xfrm>
        </p:grpSpPr>
        <p:pic>
          <p:nvPicPr>
            <p:cNvPr id="21" name="Imagem 20"/>
            <p:cNvPicPr>
              <a:picLocks noChangeAspect="1"/>
            </p:cNvPicPr>
            <p:nvPr userDrawn="1"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5556522"/>
              <a:ext cx="2228850" cy="923925"/>
            </a:xfrm>
            <a:prstGeom prst="rect">
              <a:avLst/>
            </a:prstGeom>
          </p:spPr>
        </p:pic>
        <p:pic>
          <p:nvPicPr>
            <p:cNvPr id="22" name="Imagem 21"/>
            <p:cNvPicPr>
              <a:picLocks noChangeAspect="1"/>
            </p:cNvPicPr>
            <p:nvPr userDrawn="1"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4692426"/>
              <a:ext cx="2228850" cy="923925"/>
            </a:xfrm>
            <a:prstGeom prst="rect">
              <a:avLst/>
            </a:prstGeom>
          </p:spPr>
        </p:pic>
        <p:pic>
          <p:nvPicPr>
            <p:cNvPr id="23" name="Imagem 22"/>
            <p:cNvPicPr>
              <a:picLocks noChangeAspect="1"/>
            </p:cNvPicPr>
            <p:nvPr userDrawn="1"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3828330"/>
              <a:ext cx="2228850" cy="923925"/>
            </a:xfrm>
            <a:prstGeom prst="rect">
              <a:avLst/>
            </a:prstGeom>
          </p:spPr>
        </p:pic>
        <p:pic>
          <p:nvPicPr>
            <p:cNvPr id="24" name="Imagem 23"/>
            <p:cNvPicPr>
              <a:picLocks noChangeAspect="1"/>
            </p:cNvPicPr>
            <p:nvPr userDrawn="1"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64234"/>
              <a:ext cx="2228850" cy="923925"/>
            </a:xfrm>
            <a:prstGeom prst="rect">
              <a:avLst/>
            </a:prstGeom>
          </p:spPr>
        </p:pic>
        <p:pic>
          <p:nvPicPr>
            <p:cNvPr id="25" name="Imagem 24"/>
            <p:cNvPicPr>
              <a:picLocks noChangeAspect="1"/>
            </p:cNvPicPr>
            <p:nvPr userDrawn="1"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100138"/>
              <a:ext cx="2228850" cy="923925"/>
            </a:xfrm>
            <a:prstGeom prst="rect">
              <a:avLst/>
            </a:prstGeom>
          </p:spPr>
        </p:pic>
        <p:pic>
          <p:nvPicPr>
            <p:cNvPr id="26" name="Imagem 25"/>
            <p:cNvPicPr>
              <a:picLocks noChangeAspect="1"/>
            </p:cNvPicPr>
            <p:nvPr userDrawn="1"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1164034"/>
              <a:ext cx="2228850" cy="923925"/>
            </a:xfrm>
            <a:prstGeom prst="rect">
              <a:avLst/>
            </a:prstGeom>
          </p:spPr>
        </p:pic>
        <p:pic>
          <p:nvPicPr>
            <p:cNvPr id="27" name="Imagem 26"/>
            <p:cNvPicPr>
              <a:picLocks noChangeAspect="1"/>
            </p:cNvPicPr>
            <p:nvPr userDrawn="1"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9938"/>
              <a:ext cx="2228850" cy="923925"/>
            </a:xfrm>
            <a:prstGeom prst="rect">
              <a:avLst/>
            </a:prstGeom>
          </p:spPr>
        </p:pic>
        <p:pic>
          <p:nvPicPr>
            <p:cNvPr id="28" name="Imagem 27"/>
            <p:cNvPicPr>
              <a:picLocks noChangeAspect="1"/>
            </p:cNvPicPr>
            <p:nvPr userDrawn="1"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61" y="-273"/>
              <a:ext cx="2228850" cy="923925"/>
            </a:xfrm>
            <a:prstGeom prst="rect">
              <a:avLst/>
            </a:prstGeom>
          </p:spPr>
        </p:pic>
      </p:grpSp>
      <p:grpSp>
        <p:nvGrpSpPr>
          <p:cNvPr id="29" name="Grupo 28"/>
          <p:cNvGrpSpPr/>
          <p:nvPr userDrawn="1"/>
        </p:nvGrpSpPr>
        <p:grpSpPr>
          <a:xfrm>
            <a:off x="4320877" y="-273"/>
            <a:ext cx="2237606" cy="6480720"/>
            <a:chOff x="-4961" y="-273"/>
            <a:chExt cx="2237606" cy="6480720"/>
          </a:xfrm>
        </p:grpSpPr>
        <p:pic>
          <p:nvPicPr>
            <p:cNvPr id="30" name="Imagem 29"/>
            <p:cNvPicPr>
              <a:picLocks noChangeAspect="1"/>
            </p:cNvPicPr>
            <p:nvPr userDrawn="1"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5556522"/>
              <a:ext cx="2228850" cy="923925"/>
            </a:xfrm>
            <a:prstGeom prst="rect">
              <a:avLst/>
            </a:prstGeom>
          </p:spPr>
        </p:pic>
        <p:pic>
          <p:nvPicPr>
            <p:cNvPr id="31" name="Imagem 30"/>
            <p:cNvPicPr>
              <a:picLocks noChangeAspect="1"/>
            </p:cNvPicPr>
            <p:nvPr userDrawn="1"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4692426"/>
              <a:ext cx="2228850" cy="923925"/>
            </a:xfrm>
            <a:prstGeom prst="rect">
              <a:avLst/>
            </a:prstGeom>
          </p:spPr>
        </p:pic>
        <p:pic>
          <p:nvPicPr>
            <p:cNvPr id="32" name="Imagem 31"/>
            <p:cNvPicPr>
              <a:picLocks noChangeAspect="1"/>
            </p:cNvPicPr>
            <p:nvPr userDrawn="1"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3828330"/>
              <a:ext cx="2228850" cy="923925"/>
            </a:xfrm>
            <a:prstGeom prst="rect">
              <a:avLst/>
            </a:prstGeom>
          </p:spPr>
        </p:pic>
        <p:pic>
          <p:nvPicPr>
            <p:cNvPr id="33" name="Imagem 32"/>
            <p:cNvPicPr>
              <a:picLocks noChangeAspect="1"/>
            </p:cNvPicPr>
            <p:nvPr userDrawn="1"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64234"/>
              <a:ext cx="2228850" cy="923925"/>
            </a:xfrm>
            <a:prstGeom prst="rect">
              <a:avLst/>
            </a:prstGeom>
          </p:spPr>
        </p:pic>
        <p:pic>
          <p:nvPicPr>
            <p:cNvPr id="34" name="Imagem 33"/>
            <p:cNvPicPr>
              <a:picLocks noChangeAspect="1"/>
            </p:cNvPicPr>
            <p:nvPr userDrawn="1"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100138"/>
              <a:ext cx="2228850" cy="923925"/>
            </a:xfrm>
            <a:prstGeom prst="rect">
              <a:avLst/>
            </a:prstGeom>
          </p:spPr>
        </p:pic>
        <p:pic>
          <p:nvPicPr>
            <p:cNvPr id="35" name="Imagem 34"/>
            <p:cNvPicPr>
              <a:picLocks noChangeAspect="1"/>
            </p:cNvPicPr>
            <p:nvPr userDrawn="1"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1164034"/>
              <a:ext cx="2228850" cy="923925"/>
            </a:xfrm>
            <a:prstGeom prst="rect">
              <a:avLst/>
            </a:prstGeom>
          </p:spPr>
        </p:pic>
        <p:pic>
          <p:nvPicPr>
            <p:cNvPr id="36" name="Imagem 35"/>
            <p:cNvPicPr>
              <a:picLocks noChangeAspect="1"/>
            </p:cNvPicPr>
            <p:nvPr userDrawn="1"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9938"/>
              <a:ext cx="2228850" cy="923925"/>
            </a:xfrm>
            <a:prstGeom prst="rect">
              <a:avLst/>
            </a:prstGeom>
          </p:spPr>
        </p:pic>
        <p:pic>
          <p:nvPicPr>
            <p:cNvPr id="37" name="Imagem 36"/>
            <p:cNvPicPr>
              <a:picLocks noChangeAspect="1"/>
            </p:cNvPicPr>
            <p:nvPr userDrawn="1"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61" y="-273"/>
              <a:ext cx="2228850" cy="923925"/>
            </a:xfrm>
            <a:prstGeom prst="rect">
              <a:avLst/>
            </a:prstGeom>
          </p:spPr>
        </p:pic>
      </p:grpSp>
      <p:grpSp>
        <p:nvGrpSpPr>
          <p:cNvPr id="38" name="Grupo 37"/>
          <p:cNvGrpSpPr/>
          <p:nvPr userDrawn="1"/>
        </p:nvGrpSpPr>
        <p:grpSpPr>
          <a:xfrm>
            <a:off x="6547767" y="-273"/>
            <a:ext cx="2237606" cy="6480720"/>
            <a:chOff x="-4961" y="-273"/>
            <a:chExt cx="2237606" cy="6480720"/>
          </a:xfrm>
        </p:grpSpPr>
        <p:pic>
          <p:nvPicPr>
            <p:cNvPr id="39" name="Imagem 38"/>
            <p:cNvPicPr>
              <a:picLocks noChangeAspect="1"/>
            </p:cNvPicPr>
            <p:nvPr userDrawn="1"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5556522"/>
              <a:ext cx="2228850" cy="923925"/>
            </a:xfrm>
            <a:prstGeom prst="rect">
              <a:avLst/>
            </a:prstGeom>
          </p:spPr>
        </p:pic>
        <p:pic>
          <p:nvPicPr>
            <p:cNvPr id="40" name="Imagem 39"/>
            <p:cNvPicPr>
              <a:picLocks noChangeAspect="1"/>
            </p:cNvPicPr>
            <p:nvPr userDrawn="1"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4692426"/>
              <a:ext cx="2228850" cy="923925"/>
            </a:xfrm>
            <a:prstGeom prst="rect">
              <a:avLst/>
            </a:prstGeom>
          </p:spPr>
        </p:pic>
        <p:pic>
          <p:nvPicPr>
            <p:cNvPr id="41" name="Imagem 40"/>
            <p:cNvPicPr>
              <a:picLocks noChangeAspect="1"/>
            </p:cNvPicPr>
            <p:nvPr userDrawn="1"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3828330"/>
              <a:ext cx="2228850" cy="923925"/>
            </a:xfrm>
            <a:prstGeom prst="rect">
              <a:avLst/>
            </a:prstGeom>
          </p:spPr>
        </p:pic>
        <p:pic>
          <p:nvPicPr>
            <p:cNvPr id="42" name="Imagem 41"/>
            <p:cNvPicPr>
              <a:picLocks noChangeAspect="1"/>
            </p:cNvPicPr>
            <p:nvPr userDrawn="1"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64234"/>
              <a:ext cx="2228850" cy="923925"/>
            </a:xfrm>
            <a:prstGeom prst="rect">
              <a:avLst/>
            </a:prstGeom>
          </p:spPr>
        </p:pic>
        <p:pic>
          <p:nvPicPr>
            <p:cNvPr id="43" name="Imagem 42"/>
            <p:cNvPicPr>
              <a:picLocks noChangeAspect="1"/>
            </p:cNvPicPr>
            <p:nvPr userDrawn="1"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100138"/>
              <a:ext cx="2228850" cy="923925"/>
            </a:xfrm>
            <a:prstGeom prst="rect">
              <a:avLst/>
            </a:prstGeom>
          </p:spPr>
        </p:pic>
        <p:pic>
          <p:nvPicPr>
            <p:cNvPr id="44" name="Imagem 43"/>
            <p:cNvPicPr>
              <a:picLocks noChangeAspect="1"/>
            </p:cNvPicPr>
            <p:nvPr userDrawn="1"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1164034"/>
              <a:ext cx="2228850" cy="923925"/>
            </a:xfrm>
            <a:prstGeom prst="rect">
              <a:avLst/>
            </a:prstGeom>
          </p:spPr>
        </p:pic>
        <p:pic>
          <p:nvPicPr>
            <p:cNvPr id="45" name="Imagem 44"/>
            <p:cNvPicPr>
              <a:picLocks noChangeAspect="1"/>
            </p:cNvPicPr>
            <p:nvPr userDrawn="1"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9938"/>
              <a:ext cx="2228850" cy="923925"/>
            </a:xfrm>
            <a:prstGeom prst="rect">
              <a:avLst/>
            </a:prstGeom>
          </p:spPr>
        </p:pic>
        <p:pic>
          <p:nvPicPr>
            <p:cNvPr id="46" name="Imagem 45"/>
            <p:cNvPicPr>
              <a:picLocks noChangeAspect="1"/>
            </p:cNvPicPr>
            <p:nvPr userDrawn="1"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61" y="-273"/>
              <a:ext cx="2228850" cy="923925"/>
            </a:xfrm>
            <a:prstGeom prst="rect">
              <a:avLst/>
            </a:prstGeom>
          </p:spPr>
        </p:pic>
      </p:grpSp>
      <p:grpSp>
        <p:nvGrpSpPr>
          <p:cNvPr id="47" name="Grupo 46"/>
          <p:cNvGrpSpPr/>
          <p:nvPr userDrawn="1"/>
        </p:nvGrpSpPr>
        <p:grpSpPr>
          <a:xfrm>
            <a:off x="8563991" y="-273"/>
            <a:ext cx="2237606" cy="6480720"/>
            <a:chOff x="-4961" y="-273"/>
            <a:chExt cx="2237606" cy="6480720"/>
          </a:xfrm>
        </p:grpSpPr>
        <p:pic>
          <p:nvPicPr>
            <p:cNvPr id="48" name="Imagem 47"/>
            <p:cNvPicPr>
              <a:picLocks noChangeAspect="1"/>
            </p:cNvPicPr>
            <p:nvPr userDrawn="1"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5556522"/>
              <a:ext cx="2228850" cy="923925"/>
            </a:xfrm>
            <a:prstGeom prst="rect">
              <a:avLst/>
            </a:prstGeom>
          </p:spPr>
        </p:pic>
        <p:pic>
          <p:nvPicPr>
            <p:cNvPr id="49" name="Imagem 48"/>
            <p:cNvPicPr>
              <a:picLocks noChangeAspect="1"/>
            </p:cNvPicPr>
            <p:nvPr userDrawn="1"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4692426"/>
              <a:ext cx="2228850" cy="923925"/>
            </a:xfrm>
            <a:prstGeom prst="rect">
              <a:avLst/>
            </a:prstGeom>
          </p:spPr>
        </p:pic>
        <p:pic>
          <p:nvPicPr>
            <p:cNvPr id="50" name="Imagem 49"/>
            <p:cNvPicPr>
              <a:picLocks noChangeAspect="1"/>
            </p:cNvPicPr>
            <p:nvPr userDrawn="1"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3828330"/>
              <a:ext cx="2228850" cy="923925"/>
            </a:xfrm>
            <a:prstGeom prst="rect">
              <a:avLst/>
            </a:prstGeom>
          </p:spPr>
        </p:pic>
        <p:pic>
          <p:nvPicPr>
            <p:cNvPr id="51" name="Imagem 50"/>
            <p:cNvPicPr>
              <a:picLocks noChangeAspect="1"/>
            </p:cNvPicPr>
            <p:nvPr userDrawn="1"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64234"/>
              <a:ext cx="2228850" cy="923925"/>
            </a:xfrm>
            <a:prstGeom prst="rect">
              <a:avLst/>
            </a:prstGeom>
          </p:spPr>
        </p:pic>
        <p:pic>
          <p:nvPicPr>
            <p:cNvPr id="52" name="Imagem 51"/>
            <p:cNvPicPr>
              <a:picLocks noChangeAspect="1"/>
            </p:cNvPicPr>
            <p:nvPr userDrawn="1"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100138"/>
              <a:ext cx="2228850" cy="923925"/>
            </a:xfrm>
            <a:prstGeom prst="rect">
              <a:avLst/>
            </a:prstGeom>
          </p:spPr>
        </p:pic>
        <p:pic>
          <p:nvPicPr>
            <p:cNvPr id="53" name="Imagem 52"/>
            <p:cNvPicPr>
              <a:picLocks noChangeAspect="1"/>
            </p:cNvPicPr>
            <p:nvPr userDrawn="1"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1164034"/>
              <a:ext cx="2228850" cy="923925"/>
            </a:xfrm>
            <a:prstGeom prst="rect">
              <a:avLst/>
            </a:prstGeom>
          </p:spPr>
        </p:pic>
        <p:pic>
          <p:nvPicPr>
            <p:cNvPr id="54" name="Imagem 53"/>
            <p:cNvPicPr>
              <a:picLocks noChangeAspect="1"/>
            </p:cNvPicPr>
            <p:nvPr userDrawn="1"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9938"/>
              <a:ext cx="2228850" cy="923925"/>
            </a:xfrm>
            <a:prstGeom prst="rect">
              <a:avLst/>
            </a:prstGeom>
          </p:spPr>
        </p:pic>
        <p:pic>
          <p:nvPicPr>
            <p:cNvPr id="55" name="Imagem 54"/>
            <p:cNvPicPr>
              <a:picLocks noChangeAspect="1"/>
            </p:cNvPicPr>
            <p:nvPr userDrawn="1"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61" y="-273"/>
              <a:ext cx="2228850" cy="923925"/>
            </a:xfrm>
            <a:prstGeom prst="rect">
              <a:avLst/>
            </a:prstGeom>
          </p:spPr>
        </p:pic>
      </p:grpSp>
      <p:grpSp>
        <p:nvGrpSpPr>
          <p:cNvPr id="56" name="Grupo 55"/>
          <p:cNvGrpSpPr/>
          <p:nvPr userDrawn="1"/>
        </p:nvGrpSpPr>
        <p:grpSpPr>
          <a:xfrm>
            <a:off x="9298185" y="-273"/>
            <a:ext cx="2237606" cy="6480720"/>
            <a:chOff x="-4961" y="-273"/>
            <a:chExt cx="2237606" cy="6480720"/>
          </a:xfrm>
        </p:grpSpPr>
        <p:pic>
          <p:nvPicPr>
            <p:cNvPr id="57" name="Imagem 56"/>
            <p:cNvPicPr>
              <a:picLocks noChangeAspect="1"/>
            </p:cNvPicPr>
            <p:nvPr userDrawn="1"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5556522"/>
              <a:ext cx="2228850" cy="923925"/>
            </a:xfrm>
            <a:prstGeom prst="rect">
              <a:avLst/>
            </a:prstGeom>
          </p:spPr>
        </p:pic>
        <p:pic>
          <p:nvPicPr>
            <p:cNvPr id="58" name="Imagem 57"/>
            <p:cNvPicPr>
              <a:picLocks noChangeAspect="1"/>
            </p:cNvPicPr>
            <p:nvPr userDrawn="1"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4692426"/>
              <a:ext cx="2228850" cy="923925"/>
            </a:xfrm>
            <a:prstGeom prst="rect">
              <a:avLst/>
            </a:prstGeom>
          </p:spPr>
        </p:pic>
        <p:pic>
          <p:nvPicPr>
            <p:cNvPr id="59" name="Imagem 58"/>
            <p:cNvPicPr>
              <a:picLocks noChangeAspect="1"/>
            </p:cNvPicPr>
            <p:nvPr userDrawn="1"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" y="3828330"/>
              <a:ext cx="2228850" cy="923925"/>
            </a:xfrm>
            <a:prstGeom prst="rect">
              <a:avLst/>
            </a:prstGeom>
          </p:spPr>
        </p:pic>
        <p:pic>
          <p:nvPicPr>
            <p:cNvPr id="60" name="Imagem 59"/>
            <p:cNvPicPr>
              <a:picLocks noChangeAspect="1"/>
            </p:cNvPicPr>
            <p:nvPr userDrawn="1"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64234"/>
              <a:ext cx="2228850" cy="923925"/>
            </a:xfrm>
            <a:prstGeom prst="rect">
              <a:avLst/>
            </a:prstGeom>
          </p:spPr>
        </p:pic>
        <p:pic>
          <p:nvPicPr>
            <p:cNvPr id="61" name="Imagem 60"/>
            <p:cNvPicPr>
              <a:picLocks noChangeAspect="1"/>
            </p:cNvPicPr>
            <p:nvPr userDrawn="1"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100138"/>
              <a:ext cx="2228850" cy="923925"/>
            </a:xfrm>
            <a:prstGeom prst="rect">
              <a:avLst/>
            </a:prstGeom>
          </p:spPr>
        </p:pic>
        <p:pic>
          <p:nvPicPr>
            <p:cNvPr id="62" name="Imagem 61"/>
            <p:cNvPicPr>
              <a:picLocks noChangeAspect="1"/>
            </p:cNvPicPr>
            <p:nvPr userDrawn="1"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1164034"/>
              <a:ext cx="2228850" cy="923925"/>
            </a:xfrm>
            <a:prstGeom prst="rect">
              <a:avLst/>
            </a:prstGeom>
          </p:spPr>
        </p:pic>
        <p:pic>
          <p:nvPicPr>
            <p:cNvPr id="63" name="Imagem 62"/>
            <p:cNvPicPr>
              <a:picLocks noChangeAspect="1"/>
            </p:cNvPicPr>
            <p:nvPr userDrawn="1"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" y="299938"/>
              <a:ext cx="2228850" cy="923925"/>
            </a:xfrm>
            <a:prstGeom prst="rect">
              <a:avLst/>
            </a:prstGeom>
          </p:spPr>
        </p:pic>
        <p:pic>
          <p:nvPicPr>
            <p:cNvPr id="64" name="Imagem 63"/>
            <p:cNvPicPr>
              <a:picLocks noChangeAspect="1"/>
            </p:cNvPicPr>
            <p:nvPr userDrawn="1"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61" y="-273"/>
              <a:ext cx="2228850" cy="923925"/>
            </a:xfrm>
            <a:prstGeom prst="rect">
              <a:avLst/>
            </a:prstGeom>
          </p:spPr>
        </p:pic>
      </p:grpSp>
      <p:pic>
        <p:nvPicPr>
          <p:cNvPr id="67" name="Imagem 6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" y="-273"/>
            <a:ext cx="11512313" cy="172369"/>
          </a:xfrm>
          <a:prstGeom prst="rect">
            <a:avLst/>
          </a:prstGeom>
        </p:spPr>
      </p:pic>
      <p:pic>
        <p:nvPicPr>
          <p:cNvPr id="118" name="Imagem 11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" y="-273"/>
            <a:ext cx="11512313" cy="17236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6" r:id="rId2"/>
    <p:sldLayoutId id="2147483759" r:id="rId3"/>
    <p:sldLayoutId id="2147483760" r:id="rId4"/>
    <p:sldLayoutId id="2147483761" r:id="rId5"/>
    <p:sldLayoutId id="2147483774" r:id="rId6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FF0000"/>
          </a:solidFill>
          <a:latin typeface="+mj-lt"/>
          <a:ea typeface="Arial Unicode MS" pitchFamily="34" charset="-128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FF0000"/>
          </a:solidFill>
          <a:latin typeface="Arial" charset="0"/>
          <a:ea typeface="Arial Unicode MS" pitchFamily="34" charset="-128"/>
          <a:cs typeface="Arial Unicode MS" pitchFamily="32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FF0000"/>
          </a:solidFill>
          <a:latin typeface="Arial" charset="0"/>
          <a:ea typeface="Arial Unicode MS" pitchFamily="34" charset="-128"/>
          <a:cs typeface="Arial Unicode MS" pitchFamily="32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FF0000"/>
          </a:solidFill>
          <a:latin typeface="Arial" charset="0"/>
          <a:ea typeface="Arial Unicode MS" pitchFamily="34" charset="-128"/>
          <a:cs typeface="Arial Unicode MS" pitchFamily="32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FF0000"/>
          </a:solidFill>
          <a:latin typeface="Arial" charset="0"/>
          <a:ea typeface="Arial Unicode MS" pitchFamily="34" charset="-128"/>
          <a:cs typeface="Arial Unicode MS" pitchFamily="32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FF0000"/>
          </a:solidFill>
          <a:latin typeface="Arial" charset="0"/>
          <a:cs typeface="Arial Unicode MS" pitchFamily="32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FF0000"/>
          </a:solidFill>
          <a:latin typeface="Arial" charset="0"/>
          <a:cs typeface="Arial Unicode MS" pitchFamily="32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FF0000"/>
          </a:solidFill>
          <a:latin typeface="Arial" charset="0"/>
          <a:cs typeface="Arial Unicode MS" pitchFamily="32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FF0000"/>
          </a:solidFill>
          <a:latin typeface="Arial" charset="0"/>
          <a:cs typeface="Arial Unicode MS" pitchFamily="32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Arial Unicode MS" pitchFamily="34" charset="-128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Arial Unicode MS" pitchFamily="34" charset="-128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Arial Unicode MS" pitchFamily="34" charset="-128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Arial Unicode MS" pitchFamily="34" charset="-128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Arial Unicode MS" pitchFamily="34" charset="-128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263" y="258763"/>
            <a:ext cx="10369550" cy="1081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263" y="1511300"/>
            <a:ext cx="10369550" cy="4276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6263" y="6005513"/>
            <a:ext cx="2687637" cy="346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1EF78-4436-854C-B8E6-17C3F60F4B28}" type="datetimeFigureOut">
              <a:rPr lang="en-US" smtClean="0"/>
              <a:t>8/20/18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7000" y="6005513"/>
            <a:ext cx="3648075" cy="346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8175" y="6005513"/>
            <a:ext cx="2687638" cy="346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16472-D2AC-4E4C-A48B-052D1EBB5E6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4117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263" y="258763"/>
            <a:ext cx="10369550" cy="1081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263" y="1511300"/>
            <a:ext cx="10369550" cy="4276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6263" y="6005513"/>
            <a:ext cx="2687637" cy="346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907ED-CE82-1841-81C7-077018A3641A}" type="datetimeFigureOut">
              <a:rPr lang="en-US" smtClean="0"/>
              <a:t>8/20/18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7000" y="6005513"/>
            <a:ext cx="3648075" cy="346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8175" y="6005513"/>
            <a:ext cx="2687638" cy="346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678DA-6DA1-7940-85A7-65A6403508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6351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20" Type="http://schemas.openxmlformats.org/officeDocument/2006/relationships/tags" Target="../tags/tag19.xml"/><Relationship Id="rId21" Type="http://schemas.openxmlformats.org/officeDocument/2006/relationships/tags" Target="../tags/tag20.xml"/><Relationship Id="rId22" Type="http://schemas.openxmlformats.org/officeDocument/2006/relationships/tags" Target="../tags/tag21.xml"/><Relationship Id="rId23" Type="http://schemas.openxmlformats.org/officeDocument/2006/relationships/tags" Target="../tags/tag22.xml"/><Relationship Id="rId24" Type="http://schemas.openxmlformats.org/officeDocument/2006/relationships/tags" Target="../tags/tag23.xml"/><Relationship Id="rId25" Type="http://schemas.openxmlformats.org/officeDocument/2006/relationships/tags" Target="../tags/tag24.xml"/><Relationship Id="rId26" Type="http://schemas.openxmlformats.org/officeDocument/2006/relationships/tags" Target="../tags/tag25.xml"/><Relationship Id="rId27" Type="http://schemas.openxmlformats.org/officeDocument/2006/relationships/tags" Target="../tags/tag26.xml"/><Relationship Id="rId28" Type="http://schemas.openxmlformats.org/officeDocument/2006/relationships/tags" Target="../tags/tag27.xml"/><Relationship Id="rId29" Type="http://schemas.openxmlformats.org/officeDocument/2006/relationships/tags" Target="../tags/tag28.xml"/><Relationship Id="rId1" Type="http://schemas.openxmlformats.org/officeDocument/2006/relationships/vmlDrawing" Target="../drawings/vmlDrawing1.vml"/><Relationship Id="rId2" Type="http://schemas.openxmlformats.org/officeDocument/2006/relationships/tags" Target="../tags/tag1.xml"/><Relationship Id="rId3" Type="http://schemas.openxmlformats.org/officeDocument/2006/relationships/tags" Target="../tags/tag2.xml"/><Relationship Id="rId4" Type="http://schemas.openxmlformats.org/officeDocument/2006/relationships/tags" Target="../tags/tag3.xml"/><Relationship Id="rId5" Type="http://schemas.openxmlformats.org/officeDocument/2006/relationships/tags" Target="../tags/tag4.xml"/><Relationship Id="rId30" Type="http://schemas.openxmlformats.org/officeDocument/2006/relationships/tags" Target="../tags/tag29.xml"/><Relationship Id="rId31" Type="http://schemas.openxmlformats.org/officeDocument/2006/relationships/tags" Target="../tags/tag30.xml"/><Relationship Id="rId32" Type="http://schemas.openxmlformats.org/officeDocument/2006/relationships/slideLayout" Target="../slideLayouts/slideLayout5.xml"/><Relationship Id="rId9" Type="http://schemas.openxmlformats.org/officeDocument/2006/relationships/tags" Target="../tags/tag8.xml"/><Relationship Id="rId6" Type="http://schemas.openxmlformats.org/officeDocument/2006/relationships/tags" Target="../tags/tag5.xml"/><Relationship Id="rId7" Type="http://schemas.openxmlformats.org/officeDocument/2006/relationships/tags" Target="../tags/tag6.xml"/><Relationship Id="rId8" Type="http://schemas.openxmlformats.org/officeDocument/2006/relationships/tags" Target="../tags/tag7.xml"/><Relationship Id="rId33" Type="http://schemas.openxmlformats.org/officeDocument/2006/relationships/notesSlide" Target="../notesSlides/notesSlide19.xml"/><Relationship Id="rId34" Type="http://schemas.openxmlformats.org/officeDocument/2006/relationships/oleObject" Target="../embeddings/oleObject1.bin"/><Relationship Id="rId35" Type="http://schemas.openxmlformats.org/officeDocument/2006/relationships/image" Target="../media/image8.emf"/><Relationship Id="rId36" Type="http://schemas.openxmlformats.org/officeDocument/2006/relationships/image" Target="../media/image11.png"/><Relationship Id="rId10" Type="http://schemas.openxmlformats.org/officeDocument/2006/relationships/tags" Target="../tags/tag9.xml"/><Relationship Id="rId11" Type="http://schemas.openxmlformats.org/officeDocument/2006/relationships/tags" Target="../tags/tag10.xml"/><Relationship Id="rId12" Type="http://schemas.openxmlformats.org/officeDocument/2006/relationships/tags" Target="../tags/tag11.xml"/><Relationship Id="rId13" Type="http://schemas.openxmlformats.org/officeDocument/2006/relationships/tags" Target="../tags/tag12.xml"/><Relationship Id="rId14" Type="http://schemas.openxmlformats.org/officeDocument/2006/relationships/tags" Target="../tags/tag13.xml"/><Relationship Id="rId15" Type="http://schemas.openxmlformats.org/officeDocument/2006/relationships/tags" Target="../tags/tag14.xml"/><Relationship Id="rId16" Type="http://schemas.openxmlformats.org/officeDocument/2006/relationships/tags" Target="../tags/tag15.xml"/><Relationship Id="rId17" Type="http://schemas.openxmlformats.org/officeDocument/2006/relationships/tags" Target="../tags/tag16.xml"/><Relationship Id="rId18" Type="http://schemas.openxmlformats.org/officeDocument/2006/relationships/tags" Target="../tags/tag17.xml"/><Relationship Id="rId19" Type="http://schemas.openxmlformats.org/officeDocument/2006/relationships/tags" Target="../tags/tag18.xml"/><Relationship Id="rId37" Type="http://schemas.openxmlformats.org/officeDocument/2006/relationships/image" Target="../media/image12.png"/><Relationship Id="rId38" Type="http://schemas.openxmlformats.org/officeDocument/2006/relationships/image" Target="../media/image13.png"/><Relationship Id="rId39" Type="http://schemas.openxmlformats.org/officeDocument/2006/relationships/oleObject" Target="../embeddings/oleObject2.bin"/><Relationship Id="rId40" Type="http://schemas.openxmlformats.org/officeDocument/2006/relationships/image" Target="../media/image9.emf"/><Relationship Id="rId41" Type="http://schemas.openxmlformats.org/officeDocument/2006/relationships/oleObject" Target="../embeddings/oleObject3.bin"/><Relationship Id="rId42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tags" Target="../tags/tag42.xml"/><Relationship Id="rId14" Type="http://schemas.openxmlformats.org/officeDocument/2006/relationships/tags" Target="../tags/tag43.xml"/><Relationship Id="rId15" Type="http://schemas.openxmlformats.org/officeDocument/2006/relationships/tags" Target="../tags/tag44.xml"/><Relationship Id="rId16" Type="http://schemas.openxmlformats.org/officeDocument/2006/relationships/tags" Target="../tags/tag45.xml"/><Relationship Id="rId17" Type="http://schemas.openxmlformats.org/officeDocument/2006/relationships/tags" Target="../tags/tag46.xml"/><Relationship Id="rId18" Type="http://schemas.openxmlformats.org/officeDocument/2006/relationships/tags" Target="../tags/tag47.xml"/><Relationship Id="rId19" Type="http://schemas.openxmlformats.org/officeDocument/2006/relationships/tags" Target="../tags/tag48.xml"/><Relationship Id="rId63" Type="http://schemas.openxmlformats.org/officeDocument/2006/relationships/tags" Target="../tags/tag92.xml"/><Relationship Id="rId64" Type="http://schemas.openxmlformats.org/officeDocument/2006/relationships/slideLayout" Target="../slideLayouts/slideLayout5.xml"/><Relationship Id="rId65" Type="http://schemas.openxmlformats.org/officeDocument/2006/relationships/oleObject" Target="../embeddings/oleObject4.bin"/><Relationship Id="rId66" Type="http://schemas.openxmlformats.org/officeDocument/2006/relationships/image" Target="../media/image8.emf"/><Relationship Id="rId67" Type="http://schemas.openxmlformats.org/officeDocument/2006/relationships/oleObject" Target="../embeddings/oleObject5.bin"/><Relationship Id="rId68" Type="http://schemas.openxmlformats.org/officeDocument/2006/relationships/image" Target="../media/image14.emf"/><Relationship Id="rId69" Type="http://schemas.openxmlformats.org/officeDocument/2006/relationships/oleObject" Target="../embeddings/oleObject6.bin"/><Relationship Id="rId50" Type="http://schemas.openxmlformats.org/officeDocument/2006/relationships/tags" Target="../tags/tag79.xml"/><Relationship Id="rId51" Type="http://schemas.openxmlformats.org/officeDocument/2006/relationships/tags" Target="../tags/tag80.xml"/><Relationship Id="rId52" Type="http://schemas.openxmlformats.org/officeDocument/2006/relationships/tags" Target="../tags/tag81.xml"/><Relationship Id="rId53" Type="http://schemas.openxmlformats.org/officeDocument/2006/relationships/tags" Target="../tags/tag82.xml"/><Relationship Id="rId54" Type="http://schemas.openxmlformats.org/officeDocument/2006/relationships/tags" Target="../tags/tag83.xml"/><Relationship Id="rId55" Type="http://schemas.openxmlformats.org/officeDocument/2006/relationships/tags" Target="../tags/tag84.xml"/><Relationship Id="rId56" Type="http://schemas.openxmlformats.org/officeDocument/2006/relationships/tags" Target="../tags/tag85.xml"/><Relationship Id="rId57" Type="http://schemas.openxmlformats.org/officeDocument/2006/relationships/tags" Target="../tags/tag86.xml"/><Relationship Id="rId58" Type="http://schemas.openxmlformats.org/officeDocument/2006/relationships/tags" Target="../tags/tag87.xml"/><Relationship Id="rId59" Type="http://schemas.openxmlformats.org/officeDocument/2006/relationships/tags" Target="../tags/tag88.xml"/><Relationship Id="rId40" Type="http://schemas.openxmlformats.org/officeDocument/2006/relationships/tags" Target="../tags/tag69.xml"/><Relationship Id="rId41" Type="http://schemas.openxmlformats.org/officeDocument/2006/relationships/tags" Target="../tags/tag70.xml"/><Relationship Id="rId42" Type="http://schemas.openxmlformats.org/officeDocument/2006/relationships/tags" Target="../tags/tag71.xml"/><Relationship Id="rId43" Type="http://schemas.openxmlformats.org/officeDocument/2006/relationships/tags" Target="../tags/tag72.xml"/><Relationship Id="rId44" Type="http://schemas.openxmlformats.org/officeDocument/2006/relationships/tags" Target="../tags/tag73.xml"/><Relationship Id="rId45" Type="http://schemas.openxmlformats.org/officeDocument/2006/relationships/tags" Target="../tags/tag74.xml"/><Relationship Id="rId46" Type="http://schemas.openxmlformats.org/officeDocument/2006/relationships/tags" Target="../tags/tag75.xml"/><Relationship Id="rId47" Type="http://schemas.openxmlformats.org/officeDocument/2006/relationships/tags" Target="../tags/tag76.xml"/><Relationship Id="rId48" Type="http://schemas.openxmlformats.org/officeDocument/2006/relationships/tags" Target="../tags/tag77.xml"/><Relationship Id="rId49" Type="http://schemas.openxmlformats.org/officeDocument/2006/relationships/tags" Target="../tags/tag78.xml"/><Relationship Id="rId1" Type="http://schemas.openxmlformats.org/officeDocument/2006/relationships/vmlDrawing" Target="../drawings/vmlDrawing2.vml"/><Relationship Id="rId2" Type="http://schemas.openxmlformats.org/officeDocument/2006/relationships/tags" Target="../tags/tag31.xml"/><Relationship Id="rId3" Type="http://schemas.openxmlformats.org/officeDocument/2006/relationships/tags" Target="../tags/tag32.xml"/><Relationship Id="rId4" Type="http://schemas.openxmlformats.org/officeDocument/2006/relationships/tags" Target="../tags/tag33.xml"/><Relationship Id="rId5" Type="http://schemas.openxmlformats.org/officeDocument/2006/relationships/tags" Target="../tags/tag34.xml"/><Relationship Id="rId6" Type="http://schemas.openxmlformats.org/officeDocument/2006/relationships/tags" Target="../tags/tag35.xml"/><Relationship Id="rId7" Type="http://schemas.openxmlformats.org/officeDocument/2006/relationships/tags" Target="../tags/tag36.xml"/><Relationship Id="rId8" Type="http://schemas.openxmlformats.org/officeDocument/2006/relationships/tags" Target="../tags/tag37.xml"/><Relationship Id="rId9" Type="http://schemas.openxmlformats.org/officeDocument/2006/relationships/tags" Target="../tags/tag38.xml"/><Relationship Id="rId30" Type="http://schemas.openxmlformats.org/officeDocument/2006/relationships/tags" Target="../tags/tag59.xml"/><Relationship Id="rId31" Type="http://schemas.openxmlformats.org/officeDocument/2006/relationships/tags" Target="../tags/tag60.xml"/><Relationship Id="rId32" Type="http://schemas.openxmlformats.org/officeDocument/2006/relationships/tags" Target="../tags/tag61.xml"/><Relationship Id="rId33" Type="http://schemas.openxmlformats.org/officeDocument/2006/relationships/tags" Target="../tags/tag62.xml"/><Relationship Id="rId34" Type="http://schemas.openxmlformats.org/officeDocument/2006/relationships/tags" Target="../tags/tag63.xml"/><Relationship Id="rId35" Type="http://schemas.openxmlformats.org/officeDocument/2006/relationships/tags" Target="../tags/tag64.xml"/><Relationship Id="rId36" Type="http://schemas.openxmlformats.org/officeDocument/2006/relationships/tags" Target="../tags/tag65.xml"/><Relationship Id="rId37" Type="http://schemas.openxmlformats.org/officeDocument/2006/relationships/tags" Target="../tags/tag66.xml"/><Relationship Id="rId38" Type="http://schemas.openxmlformats.org/officeDocument/2006/relationships/tags" Target="../tags/tag67.xml"/><Relationship Id="rId39" Type="http://schemas.openxmlformats.org/officeDocument/2006/relationships/tags" Target="../tags/tag68.xml"/><Relationship Id="rId70" Type="http://schemas.openxmlformats.org/officeDocument/2006/relationships/image" Target="../media/image15.emf"/><Relationship Id="rId20" Type="http://schemas.openxmlformats.org/officeDocument/2006/relationships/tags" Target="../tags/tag49.xml"/><Relationship Id="rId21" Type="http://schemas.openxmlformats.org/officeDocument/2006/relationships/tags" Target="../tags/tag50.xml"/><Relationship Id="rId22" Type="http://schemas.openxmlformats.org/officeDocument/2006/relationships/tags" Target="../tags/tag51.xml"/><Relationship Id="rId23" Type="http://schemas.openxmlformats.org/officeDocument/2006/relationships/tags" Target="../tags/tag52.xml"/><Relationship Id="rId24" Type="http://schemas.openxmlformats.org/officeDocument/2006/relationships/tags" Target="../tags/tag53.xml"/><Relationship Id="rId25" Type="http://schemas.openxmlformats.org/officeDocument/2006/relationships/tags" Target="../tags/tag54.xml"/><Relationship Id="rId26" Type="http://schemas.openxmlformats.org/officeDocument/2006/relationships/tags" Target="../tags/tag55.xml"/><Relationship Id="rId27" Type="http://schemas.openxmlformats.org/officeDocument/2006/relationships/tags" Target="../tags/tag56.xml"/><Relationship Id="rId28" Type="http://schemas.openxmlformats.org/officeDocument/2006/relationships/tags" Target="../tags/tag57.xml"/><Relationship Id="rId29" Type="http://schemas.openxmlformats.org/officeDocument/2006/relationships/tags" Target="../tags/tag58.xml"/><Relationship Id="rId60" Type="http://schemas.openxmlformats.org/officeDocument/2006/relationships/tags" Target="../tags/tag89.xml"/><Relationship Id="rId61" Type="http://schemas.openxmlformats.org/officeDocument/2006/relationships/tags" Target="../tags/tag90.xml"/><Relationship Id="rId62" Type="http://schemas.openxmlformats.org/officeDocument/2006/relationships/tags" Target="../tags/tag91.xml"/><Relationship Id="rId10" Type="http://schemas.openxmlformats.org/officeDocument/2006/relationships/tags" Target="../tags/tag39.xml"/><Relationship Id="rId11" Type="http://schemas.openxmlformats.org/officeDocument/2006/relationships/tags" Target="../tags/tag40.xml"/><Relationship Id="rId12" Type="http://schemas.openxmlformats.org/officeDocument/2006/relationships/tags" Target="../tags/tag4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18.png"/><Relationship Id="rId5" Type="http://schemas.openxmlformats.org/officeDocument/2006/relationships/image" Target="../media/image19.emf"/><Relationship Id="rId1" Type="http://schemas.openxmlformats.org/officeDocument/2006/relationships/tags" Target="../tags/tag93.xml"/><Relationship Id="rId2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26.png"/><Relationship Id="rId5" Type="http://schemas.microsoft.com/office/2007/relationships/hdphoto" Target="../media/hdphoto4.wdp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microsoft.com/office/2007/relationships/hdphoto" Target="../media/hdphoto6.wdp"/><Relationship Id="rId7" Type="http://schemas.openxmlformats.org/officeDocument/2006/relationships/image" Target="../media/image28.png"/><Relationship Id="rId8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openxmlformats.org/officeDocument/2006/relationships/image" Target="../media/image28.png"/><Relationship Id="rId5" Type="http://schemas.openxmlformats.org/officeDocument/2006/relationships/image" Target="../media/image34.png"/><Relationship Id="rId6" Type="http://schemas.microsoft.com/office/2007/relationships/hdphoto" Target="../media/hdphoto8.wdp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microsoft.com/office/2007/relationships/hdphoto" Target="../media/hdphoto9.wdp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1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Relationship Id="rId3" Type="http://schemas.microsoft.com/office/2007/relationships/hdphoto" Target="../media/hdphoto10.wdp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microsoft.com/office/2007/relationships/hdphoto" Target="../media/hdphoto1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microsoft.com/office/2007/relationships/hdphoto" Target="../media/hdphoto13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microsoft.com/office/2007/relationships/hdphoto" Target="../media/hdphoto14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microsoft.com/office/2007/relationships/hdphoto" Target="../media/hdphoto15.wdp"/><Relationship Id="rId5" Type="http://schemas.openxmlformats.org/officeDocument/2006/relationships/image" Target="../media/image5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 bwMode="auto">
          <a:xfrm>
            <a:off x="720477" y="647799"/>
            <a:ext cx="10144372" cy="5182070"/>
          </a:xfrm>
          <a:prstGeom prst="roundRect">
            <a:avLst>
              <a:gd name="adj" fmla="val 6617"/>
            </a:avLst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pitchFamily="3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12565" y="2952055"/>
            <a:ext cx="8424936" cy="83099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(1) Naval Agency for Nuclear Safety and Quality</a:t>
            </a:r>
          </a:p>
          <a:p>
            <a:pPr algn="ctr"/>
            <a:r>
              <a:rPr lang="en-US" sz="2400" dirty="0" smtClean="0"/>
              <a:t>(2) Inmetro- Brazilian NMI 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440557" y="1943943"/>
            <a:ext cx="849694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Carlos </a:t>
            </a:r>
            <a:r>
              <a:rPr lang="en-US" sz="2400" dirty="0" err="1" smtClean="0"/>
              <a:t>Aragão</a:t>
            </a:r>
            <a:r>
              <a:rPr lang="en-US" sz="2400" dirty="0" smtClean="0"/>
              <a:t> (1) &amp; </a:t>
            </a:r>
            <a:r>
              <a:rPr lang="en-US" sz="2400" dirty="0" err="1" smtClean="0"/>
              <a:t>Rodnei</a:t>
            </a:r>
            <a:r>
              <a:rPr lang="en-US" sz="2400" dirty="0" smtClean="0"/>
              <a:t> Dias (2)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224533" y="4680247"/>
            <a:ext cx="900100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TWAS-</a:t>
            </a:r>
            <a:r>
              <a:rPr lang="en-US" sz="2400" dirty="0" err="1" smtClean="0"/>
              <a:t>Lacrep</a:t>
            </a:r>
            <a:r>
              <a:rPr lang="en-US" sz="2400" dirty="0" smtClean="0"/>
              <a:t> Young Scientists Conference, August 20, 2018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368549" y="935831"/>
            <a:ext cx="8712968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Brazil and the Global </a:t>
            </a:r>
            <a:r>
              <a:rPr lang="en-US" sz="2800" dirty="0" err="1" smtClean="0"/>
              <a:t>Bioeconomy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51796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 bwMode="auto">
          <a:xfrm>
            <a:off x="648469" y="722313"/>
            <a:ext cx="10144372" cy="5182070"/>
          </a:xfrm>
          <a:prstGeom prst="roundRect">
            <a:avLst>
              <a:gd name="adj" fmla="val 6617"/>
            </a:avLst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pitchFamily="32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008509" y="1511895"/>
            <a:ext cx="8208912" cy="33547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Biotechnology</a:t>
            </a:r>
            <a:r>
              <a:rPr lang="en-US" sz="32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</a:t>
            </a:r>
            <a:r>
              <a:rPr lang="en-US" sz="3200" b="0" i="1" u="sng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today</a:t>
            </a:r>
            <a:r>
              <a:rPr lang="en-US" sz="32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is used in primary production, </a:t>
            </a:r>
            <a:r>
              <a:rPr lang="en-US" sz="32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health, </a:t>
            </a:r>
            <a:r>
              <a:rPr lang="en-US" sz="32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and industry. </a:t>
            </a:r>
            <a:endParaRPr lang="en-US" sz="3200" b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  <a:p>
            <a:pPr algn="just"/>
            <a:endParaRPr lang="en-US" sz="2000" b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  <a:p>
            <a:pPr marL="1371600" lvl="2" indent="-457200" algn="just">
              <a:buFontTx/>
              <a:buChar char="-"/>
            </a:pPr>
            <a:r>
              <a:rPr lang="en-US" sz="32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Genetic modification;</a:t>
            </a:r>
          </a:p>
          <a:p>
            <a:pPr marL="1371600" lvl="2" indent="-457200" algn="just">
              <a:buFontTx/>
              <a:buChar char="-"/>
            </a:pPr>
            <a:r>
              <a:rPr lang="en-US" sz="32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DNA sequencing;</a:t>
            </a:r>
          </a:p>
          <a:p>
            <a:pPr marL="1371600" lvl="2" indent="-457200" algn="just">
              <a:buFontTx/>
              <a:buChar char="-"/>
            </a:pPr>
            <a:r>
              <a:rPr lang="en-US" sz="32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Bioinformatics;</a:t>
            </a:r>
          </a:p>
          <a:p>
            <a:pPr marL="1371600" lvl="2" indent="-457200" algn="just">
              <a:buFontTx/>
              <a:buChar char="-"/>
            </a:pPr>
            <a:r>
              <a:rPr lang="en-US" sz="32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Metabolic </a:t>
            </a:r>
            <a:r>
              <a:rPr lang="en-US" sz="32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pathway </a:t>
            </a:r>
            <a:r>
              <a:rPr lang="en-US" sz="32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engineering.</a:t>
            </a:r>
            <a:endParaRPr lang="en-US" sz="3200" b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529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 bwMode="auto">
          <a:xfrm>
            <a:off x="648469" y="722313"/>
            <a:ext cx="10144372" cy="5182070"/>
          </a:xfrm>
          <a:prstGeom prst="roundRect">
            <a:avLst>
              <a:gd name="adj" fmla="val 6617"/>
            </a:avLst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pitchFamily="32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224533" y="1193080"/>
            <a:ext cx="8568952" cy="38472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Human </a:t>
            </a:r>
            <a:r>
              <a:rPr lang="en-US" sz="32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health applications</a:t>
            </a:r>
            <a:r>
              <a:rPr lang="en-US" sz="32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</a:t>
            </a:r>
            <a:endParaRPr lang="en-US" sz="3200" b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  <a:p>
            <a:pPr algn="just"/>
            <a:endParaRPr lang="en-US" sz="2000" b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  <a:p>
            <a:pPr marL="914400" lvl="1" indent="-457200" algn="just">
              <a:buFontTx/>
              <a:buChar char="-"/>
            </a:pPr>
            <a:r>
              <a:rPr lang="en-US" sz="32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Therapeutics;</a:t>
            </a:r>
          </a:p>
          <a:p>
            <a:pPr marL="914400" lvl="1" indent="-457200" algn="just">
              <a:buFontTx/>
              <a:buChar char="-"/>
            </a:pPr>
            <a:r>
              <a:rPr lang="en-US" sz="32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Diagnostics;</a:t>
            </a:r>
          </a:p>
          <a:p>
            <a:pPr marL="914400" lvl="1" indent="-457200" algn="just">
              <a:buFontTx/>
              <a:buChar char="-"/>
            </a:pPr>
            <a:r>
              <a:rPr lang="en-US" sz="3200" b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Pharmacogenetics</a:t>
            </a:r>
            <a:r>
              <a:rPr lang="en-US" sz="32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</a:t>
            </a:r>
            <a:r>
              <a:rPr lang="en-US" sz="32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to improve </a:t>
            </a:r>
            <a:r>
              <a:rPr lang="en-US" sz="32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prescription practices;</a:t>
            </a:r>
          </a:p>
          <a:p>
            <a:pPr marL="914400" lvl="1" indent="-457200" algn="just">
              <a:buFontTx/>
              <a:buChar char="-"/>
            </a:pPr>
            <a:r>
              <a:rPr lang="en-US" sz="32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Functional </a:t>
            </a:r>
            <a:r>
              <a:rPr lang="en-US" sz="32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foods and </a:t>
            </a:r>
            <a:r>
              <a:rPr lang="en-US" sz="3200" b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nutraceuticals</a:t>
            </a:r>
            <a:r>
              <a:rPr lang="en-US" sz="32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; </a:t>
            </a:r>
            <a:r>
              <a:rPr lang="en-US" sz="32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and </a:t>
            </a:r>
            <a:endParaRPr lang="en-US" sz="3200" b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  <a:p>
            <a:pPr marL="914400" lvl="1" indent="-457200" algn="just">
              <a:buFontTx/>
              <a:buChar char="-"/>
            </a:pPr>
            <a:r>
              <a:rPr lang="en-US" sz="32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Some </a:t>
            </a:r>
            <a:r>
              <a:rPr lang="en-US" sz="32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medical devices. </a:t>
            </a:r>
          </a:p>
        </p:txBody>
      </p:sp>
    </p:spTree>
    <p:extLst>
      <p:ext uri="{BB962C8B-B14F-4D97-AF65-F5344CB8AC3E}">
        <p14:creationId xmlns:p14="http://schemas.microsoft.com/office/powerpoint/2010/main" val="1986514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 bwMode="auto">
          <a:xfrm>
            <a:off x="648469" y="722313"/>
            <a:ext cx="10144372" cy="5182070"/>
          </a:xfrm>
          <a:prstGeom prst="roundRect">
            <a:avLst>
              <a:gd name="adj" fmla="val 6617"/>
            </a:avLst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pitchFamily="32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936501" y="863823"/>
            <a:ext cx="9289032" cy="50167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   Industrial applications to produce:</a:t>
            </a:r>
            <a:endParaRPr lang="en-US" sz="3200" b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  <a:p>
            <a:pPr algn="just"/>
            <a:endParaRPr lang="en-US" sz="2000" b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  <a:p>
            <a:pPr marL="914400" lvl="1" indent="-457200" algn="just">
              <a:buFontTx/>
              <a:buChar char="-"/>
            </a:pPr>
            <a:r>
              <a:rPr lang="en-US" sz="32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Chemicals</a:t>
            </a:r>
            <a:r>
              <a:rPr lang="en-US" sz="32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, plastics, and </a:t>
            </a:r>
            <a:r>
              <a:rPr lang="en-US" sz="32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enzymes.</a:t>
            </a:r>
          </a:p>
          <a:p>
            <a:pPr lvl="1" algn="just"/>
            <a:r>
              <a:rPr lang="en-US" sz="32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Environmental </a:t>
            </a:r>
            <a:r>
              <a:rPr lang="en-US" sz="32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applications such </a:t>
            </a:r>
            <a:r>
              <a:rPr lang="en-US" sz="32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as:</a:t>
            </a:r>
          </a:p>
          <a:p>
            <a:pPr lvl="1" algn="just"/>
            <a:endParaRPr lang="en-US" sz="2000" b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  <a:p>
            <a:pPr marL="2286000" lvl="4" indent="-457200" algn="just">
              <a:buFontTx/>
              <a:buChar char="-"/>
            </a:pPr>
            <a:r>
              <a:rPr lang="en-US" sz="32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Bioremediation </a:t>
            </a:r>
            <a:r>
              <a:rPr lang="en-US" sz="32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and </a:t>
            </a:r>
            <a:r>
              <a:rPr lang="en-US" sz="32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biosensors;</a:t>
            </a:r>
          </a:p>
          <a:p>
            <a:pPr marL="2286000" lvl="4" indent="-457200" algn="just">
              <a:buFontTx/>
              <a:buChar char="-"/>
            </a:pPr>
            <a:endParaRPr lang="en-US" sz="1200" b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  <a:p>
            <a:pPr marL="2286000" lvl="4" indent="-457200" algn="just">
              <a:buFontTx/>
              <a:buChar char="-"/>
            </a:pPr>
            <a:r>
              <a:rPr lang="en-US" sz="32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Methods </a:t>
            </a:r>
            <a:r>
              <a:rPr lang="en-US" sz="32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to reduce the environmental effects or costs of resource </a:t>
            </a:r>
            <a:r>
              <a:rPr lang="en-US" sz="32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extraction; and</a:t>
            </a:r>
          </a:p>
          <a:p>
            <a:pPr marL="2286000" lvl="4" indent="-457200" algn="just">
              <a:buFontTx/>
              <a:buChar char="-"/>
            </a:pPr>
            <a:endParaRPr lang="en-US" sz="1200" b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  <a:p>
            <a:pPr marL="2286000" lvl="4" indent="-457200" algn="just">
              <a:buFontTx/>
              <a:buChar char="-"/>
            </a:pPr>
            <a:r>
              <a:rPr lang="en-US" sz="32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Production </a:t>
            </a:r>
            <a:r>
              <a:rPr lang="en-US" sz="32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of biofuels. </a:t>
            </a:r>
          </a:p>
        </p:txBody>
      </p:sp>
    </p:spTree>
    <p:extLst>
      <p:ext uri="{BB962C8B-B14F-4D97-AF65-F5344CB8AC3E}">
        <p14:creationId xmlns:p14="http://schemas.microsoft.com/office/powerpoint/2010/main" val="2015393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 bwMode="auto">
          <a:xfrm>
            <a:off x="648469" y="722313"/>
            <a:ext cx="10144372" cy="5182070"/>
          </a:xfrm>
          <a:prstGeom prst="roundRect">
            <a:avLst>
              <a:gd name="adj" fmla="val 6617"/>
            </a:avLst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pitchFamily="32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864493" y="863823"/>
            <a:ext cx="8280920" cy="48320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Other applications:</a:t>
            </a:r>
            <a:endParaRPr lang="en-US" sz="3200" b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  <a:p>
            <a:pPr algn="just"/>
            <a:endParaRPr lang="en-US" sz="2000" b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  <a:p>
            <a:pPr marL="914400" lvl="1" indent="-457200" algn="just">
              <a:buFontTx/>
              <a:buChar char="-"/>
            </a:pPr>
            <a:r>
              <a:rPr lang="en-US" sz="32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Biopharmaceuticals;</a:t>
            </a:r>
          </a:p>
          <a:p>
            <a:pPr marL="914400" lvl="1" indent="-457200" algn="just">
              <a:buFontTx/>
              <a:buChar char="-"/>
            </a:pPr>
            <a:r>
              <a:rPr lang="en-US" sz="3200" b="0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In </a:t>
            </a:r>
            <a:r>
              <a:rPr lang="en-US" sz="3200" b="0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vitro</a:t>
            </a:r>
            <a:r>
              <a:rPr lang="en-US" sz="32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</a:t>
            </a:r>
            <a:r>
              <a:rPr lang="en-US" sz="32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diagnostics;</a:t>
            </a:r>
          </a:p>
          <a:p>
            <a:pPr marL="914400" lvl="1" indent="-457200" algn="just">
              <a:buFontTx/>
              <a:buChar char="-"/>
            </a:pPr>
            <a:r>
              <a:rPr lang="en-US" sz="32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Some </a:t>
            </a:r>
            <a:r>
              <a:rPr lang="en-US" sz="32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types of genetically modified </a:t>
            </a:r>
            <a:r>
              <a:rPr lang="en-US" sz="32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crops;</a:t>
            </a:r>
          </a:p>
          <a:p>
            <a:pPr marL="914400" lvl="1" indent="-457200" algn="just">
              <a:buFontTx/>
              <a:buChar char="-"/>
            </a:pPr>
            <a:r>
              <a:rPr lang="en-US" sz="32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Enzymes, which are </a:t>
            </a:r>
            <a:r>
              <a:rPr lang="en-US" sz="32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comparatively “mature” </a:t>
            </a:r>
            <a:r>
              <a:rPr lang="en-US" sz="32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technologies; and</a:t>
            </a:r>
          </a:p>
          <a:p>
            <a:pPr marL="914400" lvl="1" indent="-457200" algn="just">
              <a:buFontTx/>
              <a:buChar char="-"/>
            </a:pPr>
            <a:r>
              <a:rPr lang="en-US" sz="32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Regenerative </a:t>
            </a:r>
            <a:r>
              <a:rPr lang="en-US" sz="32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medicine and health therapies based on RNA interference.</a:t>
            </a:r>
          </a:p>
        </p:txBody>
      </p:sp>
    </p:spTree>
    <p:extLst>
      <p:ext uri="{BB962C8B-B14F-4D97-AF65-F5344CB8AC3E}">
        <p14:creationId xmlns:p14="http://schemas.microsoft.com/office/powerpoint/2010/main" val="191426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176395" y="-2354648"/>
            <a:ext cx="5472607" cy="1190955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10" name="CaixaDeTexto 1"/>
          <p:cNvSpPr txBox="1"/>
          <p:nvPr/>
        </p:nvSpPr>
        <p:spPr>
          <a:xfrm>
            <a:off x="0" y="215751"/>
            <a:ext cx="1152207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err="1" smtClean="0">
                <a:solidFill>
                  <a:srgbClr val="003366"/>
                </a:solidFill>
              </a:rPr>
              <a:t>Approved</a:t>
            </a:r>
            <a:r>
              <a:rPr lang="pt-BR" sz="3200" dirty="0" smtClean="0">
                <a:solidFill>
                  <a:srgbClr val="003366"/>
                </a:solidFill>
              </a:rPr>
              <a:t> GM </a:t>
            </a:r>
            <a:r>
              <a:rPr lang="pt-BR" sz="3200" dirty="0" err="1" smtClean="0">
                <a:solidFill>
                  <a:srgbClr val="003366"/>
                </a:solidFill>
              </a:rPr>
              <a:t>crop</a:t>
            </a:r>
            <a:r>
              <a:rPr lang="pt-BR" sz="3200" dirty="0" smtClean="0">
                <a:solidFill>
                  <a:srgbClr val="003366"/>
                </a:solidFill>
              </a:rPr>
              <a:t> </a:t>
            </a:r>
            <a:r>
              <a:rPr lang="pt-BR" sz="3200" dirty="0" err="1" smtClean="0">
                <a:solidFill>
                  <a:srgbClr val="003366"/>
                </a:solidFill>
              </a:rPr>
              <a:t>planting</a:t>
            </a:r>
            <a:r>
              <a:rPr lang="pt-BR" sz="3200" dirty="0" smtClean="0">
                <a:solidFill>
                  <a:srgbClr val="003366"/>
                </a:solidFill>
              </a:rPr>
              <a:t>, 2007</a:t>
            </a:r>
            <a:endParaRPr lang="pt-BR" sz="3200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0902" y="5421813"/>
            <a:ext cx="2248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>
                <a:solidFill>
                  <a:srgbClr val="003366"/>
                </a:solidFill>
              </a:rPr>
              <a:t>Source</a:t>
            </a:r>
            <a:r>
              <a:rPr lang="pt-BR" dirty="0" smtClean="0">
                <a:solidFill>
                  <a:srgbClr val="003366"/>
                </a:solidFill>
              </a:rPr>
              <a:t>: OECD (2009)</a:t>
            </a:r>
            <a:endParaRPr lang="pt-BR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835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81" y="1151855"/>
            <a:ext cx="7992888" cy="5121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aixaDeTexto 1"/>
          <p:cNvSpPr txBox="1"/>
          <p:nvPr/>
        </p:nvSpPr>
        <p:spPr>
          <a:xfrm>
            <a:off x="0" y="215751"/>
            <a:ext cx="11522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3366"/>
                </a:solidFill>
              </a:rPr>
              <a:t>Global cultivation of genetically </a:t>
            </a:r>
            <a:endParaRPr lang="en-US" sz="3000" dirty="0" smtClean="0">
              <a:solidFill>
                <a:srgbClr val="003366"/>
              </a:solidFill>
            </a:endParaRPr>
          </a:p>
          <a:p>
            <a:pPr algn="ctr"/>
            <a:r>
              <a:rPr lang="en-US" sz="3000" dirty="0" smtClean="0">
                <a:solidFill>
                  <a:srgbClr val="003366"/>
                </a:solidFill>
              </a:rPr>
              <a:t>modified plants from </a:t>
            </a:r>
            <a:r>
              <a:rPr lang="en-US" sz="3000" dirty="0">
                <a:solidFill>
                  <a:srgbClr val="003366"/>
                </a:solidFill>
              </a:rPr>
              <a:t>1996 till </a:t>
            </a:r>
            <a:r>
              <a:rPr lang="en-US" sz="3000" dirty="0" smtClean="0">
                <a:solidFill>
                  <a:srgbClr val="003366"/>
                </a:solidFill>
              </a:rPr>
              <a:t>2012</a:t>
            </a:r>
            <a:endParaRPr lang="pt-BR" sz="3000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5977061" y="6120407"/>
            <a:ext cx="5570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>
                <a:solidFill>
                  <a:srgbClr val="003366"/>
                </a:solidFill>
              </a:rPr>
              <a:t>Source</a:t>
            </a:r>
            <a:r>
              <a:rPr lang="pt-BR" dirty="0" smtClean="0">
                <a:solidFill>
                  <a:srgbClr val="003366"/>
                </a:solidFill>
              </a:rPr>
              <a:t>: </a:t>
            </a:r>
            <a:r>
              <a:rPr lang="en-US" b="0" dirty="0">
                <a:solidFill>
                  <a:srgbClr val="003366"/>
                </a:solidFill>
              </a:rPr>
              <a:t>Patrick </a:t>
            </a:r>
            <a:r>
              <a:rPr lang="en-US" b="0" dirty="0" err="1">
                <a:solidFill>
                  <a:srgbClr val="003366"/>
                </a:solidFill>
              </a:rPr>
              <a:t>Guertler</a:t>
            </a:r>
            <a:r>
              <a:rPr lang="en-US" b="0" dirty="0">
                <a:solidFill>
                  <a:srgbClr val="003366"/>
                </a:solidFill>
              </a:rPr>
              <a:t>, adapted from </a:t>
            </a:r>
            <a:r>
              <a:rPr lang="en-US" b="0" dirty="0" smtClean="0">
                <a:solidFill>
                  <a:srgbClr val="003366"/>
                </a:solidFill>
              </a:rPr>
              <a:t>Clive James </a:t>
            </a:r>
            <a:r>
              <a:rPr lang="en-US" b="0" dirty="0">
                <a:solidFill>
                  <a:srgbClr val="003366"/>
                </a:solidFill>
              </a:rPr>
              <a:t>(2012)</a:t>
            </a:r>
            <a:endParaRPr lang="pt-BR" b="0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706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925135"/>
              </p:ext>
            </p:extLst>
          </p:nvPr>
        </p:nvGraphicFramePr>
        <p:xfrm>
          <a:off x="473124" y="647799"/>
          <a:ext cx="10544497" cy="576072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875030"/>
                <a:gridCol w="1656229"/>
                <a:gridCol w="1921711"/>
                <a:gridCol w="609152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err="1" smtClean="0"/>
                        <a:t>Rank</a:t>
                      </a:r>
                      <a:endParaRPr lang="en-US" sz="20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Country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err="1" smtClean="0"/>
                        <a:t>Area</a:t>
                      </a:r>
                      <a:r>
                        <a:rPr lang="pt-BR" sz="2000" dirty="0" smtClean="0"/>
                        <a:t> (</a:t>
                      </a:r>
                      <a:r>
                        <a:rPr lang="pt-BR" sz="2000" dirty="0" err="1" smtClean="0"/>
                        <a:t>million</a:t>
                      </a:r>
                      <a:r>
                        <a:rPr lang="pt-BR" sz="2000" dirty="0" smtClean="0"/>
                        <a:t> hectares)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Biotech </a:t>
                      </a:r>
                      <a:r>
                        <a:rPr lang="pt-BR" sz="2000" dirty="0" err="1" smtClean="0"/>
                        <a:t>Crops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/>
                        <a:t>1</a:t>
                      </a:r>
                      <a:endParaRPr lang="en-US" sz="20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USA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/>
                        <a:t>69.5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dirty="0" err="1" smtClean="0"/>
                        <a:t>Maize</a:t>
                      </a:r>
                      <a:r>
                        <a:rPr lang="pt-BR" sz="2000" dirty="0" smtClean="0"/>
                        <a:t>,</a:t>
                      </a:r>
                      <a:r>
                        <a:rPr lang="pt-BR" sz="2000" baseline="0" dirty="0" smtClean="0"/>
                        <a:t> </a:t>
                      </a:r>
                      <a:r>
                        <a:rPr lang="pt-BR" sz="2000" baseline="0" dirty="0" err="1" smtClean="0"/>
                        <a:t>soybern</a:t>
                      </a:r>
                      <a:r>
                        <a:rPr lang="pt-BR" sz="2000" baseline="0" dirty="0" smtClean="0"/>
                        <a:t>, </a:t>
                      </a:r>
                      <a:r>
                        <a:rPr lang="pt-BR" sz="2000" baseline="0" dirty="0" err="1" smtClean="0"/>
                        <a:t>cotton</a:t>
                      </a:r>
                      <a:r>
                        <a:rPr lang="pt-BR" sz="2000" baseline="0" dirty="0" smtClean="0"/>
                        <a:t>, canola, </a:t>
                      </a:r>
                      <a:r>
                        <a:rPr lang="pt-BR" sz="2000" baseline="0" dirty="0" err="1" smtClean="0"/>
                        <a:t>sugarbeet</a:t>
                      </a:r>
                      <a:r>
                        <a:rPr lang="pt-BR" sz="2000" baseline="0" dirty="0" smtClean="0"/>
                        <a:t>, </a:t>
                      </a:r>
                      <a:r>
                        <a:rPr lang="pt-BR" sz="2000" baseline="0" dirty="0" err="1" smtClean="0"/>
                        <a:t>alfalfa</a:t>
                      </a:r>
                      <a:r>
                        <a:rPr lang="pt-BR" sz="2000" baseline="0" dirty="0" smtClean="0"/>
                        <a:t>, </a:t>
                      </a:r>
                      <a:r>
                        <a:rPr lang="pt-BR" sz="2000" baseline="0" dirty="0" err="1" smtClean="0"/>
                        <a:t>papaya</a:t>
                      </a:r>
                      <a:r>
                        <a:rPr lang="pt-BR" sz="2000" baseline="0" dirty="0" smtClean="0"/>
                        <a:t>, squash.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/>
                        <a:t>2</a:t>
                      </a:r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err="1" smtClean="0"/>
                        <a:t>Brazil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/>
                        <a:t>36.6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dirty="0" err="1" smtClean="0"/>
                        <a:t>Soybean</a:t>
                      </a:r>
                      <a:r>
                        <a:rPr lang="pt-BR" sz="2000" dirty="0" smtClean="0"/>
                        <a:t>,</a:t>
                      </a:r>
                      <a:r>
                        <a:rPr lang="pt-BR" sz="2000" baseline="0" dirty="0" smtClean="0"/>
                        <a:t> </a:t>
                      </a:r>
                      <a:r>
                        <a:rPr lang="pt-BR" sz="2000" baseline="0" dirty="0" err="1" smtClean="0"/>
                        <a:t>maize</a:t>
                      </a:r>
                      <a:r>
                        <a:rPr lang="pt-BR" sz="2000" baseline="0" dirty="0" smtClean="0"/>
                        <a:t>, </a:t>
                      </a:r>
                      <a:r>
                        <a:rPr lang="pt-BR" sz="2000" baseline="0" dirty="0" err="1" smtClean="0"/>
                        <a:t>cotton</a:t>
                      </a:r>
                      <a:r>
                        <a:rPr lang="pt-BR" sz="2000" baseline="0" dirty="0" smtClean="0"/>
                        <a:t>.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/>
                        <a:t>3</a:t>
                      </a:r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Argentina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/>
                        <a:t>23.9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 err="1" smtClean="0"/>
                        <a:t>Soybean</a:t>
                      </a:r>
                      <a:r>
                        <a:rPr lang="pt-BR" sz="2000" dirty="0" smtClean="0"/>
                        <a:t>,</a:t>
                      </a:r>
                      <a:r>
                        <a:rPr lang="pt-BR" sz="2000" baseline="0" dirty="0" smtClean="0"/>
                        <a:t> </a:t>
                      </a:r>
                      <a:r>
                        <a:rPr lang="pt-BR" sz="2000" baseline="0" dirty="0" err="1" smtClean="0"/>
                        <a:t>maize</a:t>
                      </a:r>
                      <a:r>
                        <a:rPr lang="pt-BR" sz="2000" baseline="0" dirty="0" smtClean="0"/>
                        <a:t>, </a:t>
                      </a:r>
                      <a:r>
                        <a:rPr lang="pt-BR" sz="2000" baseline="0" dirty="0" err="1" smtClean="0"/>
                        <a:t>cotton</a:t>
                      </a:r>
                      <a:r>
                        <a:rPr lang="pt-BR" sz="2000" baseline="0" dirty="0" smtClean="0"/>
                        <a:t>.</a:t>
                      </a:r>
                      <a:endParaRPr lang="en-US" sz="20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/>
                        <a:t>4</a:t>
                      </a:r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Canada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/>
                        <a:t>11.6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Canola, </a:t>
                      </a:r>
                      <a:r>
                        <a:rPr lang="pt-BR" sz="2000" dirty="0" err="1" smtClean="0"/>
                        <a:t>maize</a:t>
                      </a:r>
                      <a:r>
                        <a:rPr lang="pt-BR" sz="2000" dirty="0" smtClean="0"/>
                        <a:t>, </a:t>
                      </a:r>
                      <a:r>
                        <a:rPr lang="pt-BR" sz="2000" dirty="0" err="1" smtClean="0"/>
                        <a:t>soybean</a:t>
                      </a:r>
                      <a:r>
                        <a:rPr lang="pt-BR" sz="2000" dirty="0" smtClean="0"/>
                        <a:t>,</a:t>
                      </a:r>
                      <a:r>
                        <a:rPr lang="pt-BR" sz="2000" baseline="0" dirty="0" smtClean="0"/>
                        <a:t> </a:t>
                      </a:r>
                      <a:r>
                        <a:rPr lang="pt-BR" sz="2000" baseline="0" dirty="0" err="1" smtClean="0"/>
                        <a:t>sugarbeet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/>
                        <a:t>5</a:t>
                      </a:r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err="1" smtClean="0"/>
                        <a:t>India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/>
                        <a:t>10.8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dirty="0" err="1" smtClean="0"/>
                        <a:t>Cotton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/>
                        <a:t>6</a:t>
                      </a:r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China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/>
                        <a:t>4.0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dirty="0" err="1" smtClean="0"/>
                        <a:t>Cotton</a:t>
                      </a:r>
                      <a:r>
                        <a:rPr lang="pt-BR" sz="2000" dirty="0" smtClean="0"/>
                        <a:t>,</a:t>
                      </a:r>
                      <a:r>
                        <a:rPr lang="pt-BR" sz="2000" baseline="0" dirty="0" smtClean="0"/>
                        <a:t> </a:t>
                      </a:r>
                      <a:r>
                        <a:rPr lang="pt-BR" sz="2000" baseline="0" dirty="0" err="1" smtClean="0"/>
                        <a:t>papaya</a:t>
                      </a:r>
                      <a:r>
                        <a:rPr lang="pt-BR" sz="2000" baseline="0" dirty="0" smtClean="0"/>
                        <a:t>, </a:t>
                      </a:r>
                      <a:r>
                        <a:rPr lang="pt-BR" sz="2000" baseline="0" dirty="0" err="1" smtClean="0"/>
                        <a:t>poplar</a:t>
                      </a:r>
                      <a:r>
                        <a:rPr lang="pt-BR" sz="2000" baseline="0" dirty="0" smtClean="0"/>
                        <a:t>, </a:t>
                      </a:r>
                      <a:r>
                        <a:rPr lang="pt-BR" sz="2000" baseline="0" dirty="0" err="1" smtClean="0"/>
                        <a:t>tomato</a:t>
                      </a:r>
                      <a:r>
                        <a:rPr lang="pt-BR" sz="2000" baseline="0" dirty="0" smtClean="0"/>
                        <a:t>, </a:t>
                      </a:r>
                      <a:r>
                        <a:rPr lang="pt-BR" sz="2000" baseline="0" dirty="0" err="1" smtClean="0"/>
                        <a:t>sweet</a:t>
                      </a:r>
                      <a:r>
                        <a:rPr lang="pt-BR" sz="2000" baseline="0" dirty="0" smtClean="0"/>
                        <a:t>  </a:t>
                      </a:r>
                      <a:r>
                        <a:rPr lang="pt-BR" sz="2000" baseline="0" dirty="0" err="1" smtClean="0"/>
                        <a:t>pepper</a:t>
                      </a:r>
                      <a:r>
                        <a:rPr lang="pt-BR" sz="2000" baseline="0" dirty="0" smtClean="0"/>
                        <a:t>.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/>
                        <a:t>7</a:t>
                      </a:r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err="1" smtClean="0"/>
                        <a:t>Paraguay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/>
                        <a:t>3.4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dirty="0" err="1" smtClean="0"/>
                        <a:t>Soybean</a:t>
                      </a:r>
                      <a:r>
                        <a:rPr lang="pt-BR" sz="2000" dirty="0" smtClean="0"/>
                        <a:t>, </a:t>
                      </a:r>
                      <a:r>
                        <a:rPr lang="pt-BR" sz="2000" dirty="0" err="1" smtClean="0"/>
                        <a:t>maize</a:t>
                      </a:r>
                      <a:r>
                        <a:rPr lang="pt-BR" sz="2000" dirty="0" smtClean="0"/>
                        <a:t>, </a:t>
                      </a:r>
                      <a:r>
                        <a:rPr lang="pt-BR" sz="2000" dirty="0" err="1" smtClean="0"/>
                        <a:t>cotton</a:t>
                      </a:r>
                      <a:r>
                        <a:rPr lang="pt-BR" sz="2000" dirty="0" smtClean="0"/>
                        <a:t>.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/>
                        <a:t>8</a:t>
                      </a:r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South </a:t>
                      </a:r>
                      <a:r>
                        <a:rPr lang="pt-BR" sz="2000" dirty="0" err="1" smtClean="0"/>
                        <a:t>Africa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/>
                        <a:t>2.9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dirty="0" err="1" smtClean="0"/>
                        <a:t>Maize</a:t>
                      </a:r>
                      <a:r>
                        <a:rPr lang="pt-BR" sz="2000" dirty="0" smtClean="0"/>
                        <a:t>, </a:t>
                      </a:r>
                      <a:r>
                        <a:rPr lang="pt-BR" sz="2000" dirty="0" err="1" smtClean="0"/>
                        <a:t>soybean</a:t>
                      </a:r>
                      <a:r>
                        <a:rPr lang="pt-BR" sz="2000" dirty="0" smtClean="0"/>
                        <a:t>,</a:t>
                      </a:r>
                      <a:r>
                        <a:rPr lang="pt-BR" sz="2000" baseline="0" dirty="0" smtClean="0"/>
                        <a:t> </a:t>
                      </a:r>
                      <a:r>
                        <a:rPr lang="pt-BR" sz="2000" baseline="0" dirty="0" err="1" smtClean="0"/>
                        <a:t>cotton</a:t>
                      </a:r>
                      <a:r>
                        <a:rPr lang="pt-BR" sz="2000" baseline="0" dirty="0" smtClean="0"/>
                        <a:t>.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/>
                        <a:t>9</a:t>
                      </a:r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err="1" smtClean="0"/>
                        <a:t>Pakistan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/>
                        <a:t>2.8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dirty="0" err="1" smtClean="0"/>
                        <a:t>Cotton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/>
                        <a:t>10</a:t>
                      </a:r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err="1" smtClean="0"/>
                        <a:t>Uruguay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/>
                        <a:t>1.4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dirty="0" err="1" smtClean="0"/>
                        <a:t>Soybean</a:t>
                      </a:r>
                      <a:r>
                        <a:rPr lang="pt-BR" sz="2000" dirty="0" smtClean="0"/>
                        <a:t>, </a:t>
                      </a:r>
                      <a:r>
                        <a:rPr lang="pt-BR" sz="2000" dirty="0" err="1" smtClean="0"/>
                        <a:t>maize</a:t>
                      </a:r>
                      <a:r>
                        <a:rPr lang="pt-BR" sz="2000" dirty="0" smtClean="0"/>
                        <a:t>.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err="1" smtClean="0"/>
                        <a:t>Other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/>
                        <a:t>3.4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dirty="0" err="1" smtClean="0"/>
                        <a:t>Soybean</a:t>
                      </a:r>
                      <a:r>
                        <a:rPr lang="pt-BR" sz="2000" dirty="0" smtClean="0"/>
                        <a:t>, </a:t>
                      </a:r>
                      <a:r>
                        <a:rPr lang="pt-BR" sz="2000" dirty="0" err="1" smtClean="0"/>
                        <a:t>maize</a:t>
                      </a:r>
                      <a:r>
                        <a:rPr lang="pt-BR" sz="2000" dirty="0" smtClean="0"/>
                        <a:t>, </a:t>
                      </a:r>
                      <a:r>
                        <a:rPr lang="pt-BR" sz="2000" dirty="0" err="1" smtClean="0"/>
                        <a:t>cotton</a:t>
                      </a:r>
                      <a:r>
                        <a:rPr lang="pt-BR" sz="2000" dirty="0" smtClean="0"/>
                        <a:t>, canola.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pt-BR" sz="2000" b="1" dirty="0" smtClean="0"/>
                        <a:t>Total</a:t>
                      </a:r>
                      <a:endParaRPr lang="en-US" sz="2000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1" dirty="0" smtClean="0"/>
                        <a:t>170.3</a:t>
                      </a:r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CaixaDeTexto 1"/>
          <p:cNvSpPr txBox="1"/>
          <p:nvPr/>
        </p:nvSpPr>
        <p:spPr>
          <a:xfrm>
            <a:off x="0" y="99031"/>
            <a:ext cx="115220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dirty="0" smtClean="0">
                <a:solidFill>
                  <a:srgbClr val="000090"/>
                </a:solidFill>
              </a:rPr>
              <a:t>Global </a:t>
            </a:r>
            <a:r>
              <a:rPr lang="pt-BR" sz="3000" dirty="0" err="1" smtClean="0">
                <a:solidFill>
                  <a:srgbClr val="000090"/>
                </a:solidFill>
              </a:rPr>
              <a:t>Area</a:t>
            </a:r>
            <a:r>
              <a:rPr lang="pt-BR" sz="3000" dirty="0" smtClean="0">
                <a:solidFill>
                  <a:srgbClr val="000090"/>
                </a:solidFill>
              </a:rPr>
              <a:t> </a:t>
            </a:r>
            <a:r>
              <a:rPr lang="pt-BR" sz="3000" dirty="0" err="1" smtClean="0">
                <a:solidFill>
                  <a:srgbClr val="000090"/>
                </a:solidFill>
              </a:rPr>
              <a:t>of</a:t>
            </a:r>
            <a:r>
              <a:rPr lang="pt-BR" sz="3000" dirty="0" smtClean="0">
                <a:solidFill>
                  <a:srgbClr val="000090"/>
                </a:solidFill>
              </a:rPr>
              <a:t> Biotech </a:t>
            </a:r>
            <a:r>
              <a:rPr lang="pt-BR" sz="3000" dirty="0" err="1" smtClean="0">
                <a:solidFill>
                  <a:srgbClr val="000090"/>
                </a:solidFill>
              </a:rPr>
              <a:t>Crops</a:t>
            </a:r>
            <a:r>
              <a:rPr lang="pt-BR" sz="3000" dirty="0" smtClean="0">
                <a:solidFill>
                  <a:srgbClr val="000090"/>
                </a:solidFill>
              </a:rPr>
              <a:t> in 2012</a:t>
            </a:r>
            <a:endParaRPr lang="pt-BR" sz="30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7777261" y="6069885"/>
            <a:ext cx="2842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Source</a:t>
            </a:r>
            <a:r>
              <a:rPr lang="pt-BR" dirty="0" smtClean="0"/>
              <a:t>: Clive James (2012)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728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1"/>
          <p:cNvSpPr txBox="1"/>
          <p:nvPr/>
        </p:nvSpPr>
        <p:spPr>
          <a:xfrm>
            <a:off x="1" y="143743"/>
            <a:ext cx="1000950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rgbClr val="003366"/>
                </a:solidFill>
              </a:rPr>
              <a:t>Share of biopharmaceutical NMEs </a:t>
            </a:r>
            <a:r>
              <a:rPr lang="en-US" sz="2500" dirty="0" smtClean="0">
                <a:solidFill>
                  <a:srgbClr val="003366"/>
                </a:solidFill>
              </a:rPr>
              <a:t>(new </a:t>
            </a:r>
            <a:r>
              <a:rPr lang="en-US" sz="2500" dirty="0">
                <a:solidFill>
                  <a:srgbClr val="003366"/>
                </a:solidFill>
              </a:rPr>
              <a:t>pharmaceutical compounds </a:t>
            </a:r>
            <a:r>
              <a:rPr lang="en-US" sz="2500" dirty="0" smtClean="0">
                <a:solidFill>
                  <a:srgbClr val="003366"/>
                </a:solidFill>
              </a:rPr>
              <a:t>or new </a:t>
            </a:r>
            <a:r>
              <a:rPr lang="en-US" sz="2500" dirty="0">
                <a:solidFill>
                  <a:srgbClr val="003366"/>
                </a:solidFill>
              </a:rPr>
              <a:t>molecular </a:t>
            </a:r>
            <a:r>
              <a:rPr lang="en-US" sz="2500" dirty="0" smtClean="0">
                <a:solidFill>
                  <a:srgbClr val="003366"/>
                </a:solidFill>
              </a:rPr>
              <a:t>entities) out </a:t>
            </a:r>
            <a:r>
              <a:rPr lang="en-US" sz="2500" dirty="0">
                <a:solidFill>
                  <a:srgbClr val="003366"/>
                </a:solidFill>
              </a:rPr>
              <a:t>of all pharmaceutical NMEs </a:t>
            </a:r>
            <a:r>
              <a:rPr lang="en-US" sz="2500" dirty="0" smtClean="0">
                <a:solidFill>
                  <a:srgbClr val="003366"/>
                </a:solidFill>
              </a:rPr>
              <a:t>by </a:t>
            </a:r>
            <a:r>
              <a:rPr lang="en-US" sz="2500" dirty="0">
                <a:solidFill>
                  <a:srgbClr val="003366"/>
                </a:solidFill>
              </a:rPr>
              <a:t>year of first registration for market approval, 1989-2007 </a:t>
            </a: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21" y="1396609"/>
            <a:ext cx="7584257" cy="508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9001397" y="5904383"/>
            <a:ext cx="2248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>
                <a:solidFill>
                  <a:srgbClr val="003366"/>
                </a:solidFill>
              </a:rPr>
              <a:t>Source</a:t>
            </a:r>
            <a:r>
              <a:rPr lang="pt-BR" dirty="0" smtClean="0">
                <a:solidFill>
                  <a:srgbClr val="003366"/>
                </a:solidFill>
              </a:rPr>
              <a:t>: OECD (2009)</a:t>
            </a:r>
            <a:endParaRPr lang="pt-BR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803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1007839"/>
            <a:ext cx="9217024" cy="5457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8785373" y="5925869"/>
            <a:ext cx="2248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>
                <a:solidFill>
                  <a:srgbClr val="002060"/>
                </a:solidFill>
              </a:rPr>
              <a:t>Source</a:t>
            </a:r>
            <a:r>
              <a:rPr lang="pt-BR" dirty="0" smtClean="0">
                <a:solidFill>
                  <a:srgbClr val="002060"/>
                </a:solidFill>
              </a:rPr>
              <a:t>: OECD (2009)</a:t>
            </a:r>
            <a:endParaRPr lang="pt-BR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ixaDeTexto 1"/>
          <p:cNvSpPr txBox="1"/>
          <p:nvPr/>
        </p:nvSpPr>
        <p:spPr>
          <a:xfrm>
            <a:off x="72405" y="136192"/>
            <a:ext cx="9721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2060"/>
                </a:solidFill>
              </a:rPr>
              <a:t>Number of diseases for which genetic testing is </a:t>
            </a:r>
            <a:r>
              <a:rPr lang="en-US" sz="3000" dirty="0" smtClean="0">
                <a:solidFill>
                  <a:srgbClr val="002060"/>
                </a:solidFill>
              </a:rPr>
              <a:t>available as </a:t>
            </a:r>
            <a:r>
              <a:rPr lang="en-US" sz="3000" dirty="0">
                <a:solidFill>
                  <a:srgbClr val="002060"/>
                </a:solidFill>
              </a:rPr>
              <a:t>reported to </a:t>
            </a:r>
            <a:r>
              <a:rPr lang="en-US" sz="3000" dirty="0" err="1">
                <a:solidFill>
                  <a:srgbClr val="002060"/>
                </a:solidFill>
              </a:rPr>
              <a:t>GeneTests</a:t>
            </a:r>
            <a:r>
              <a:rPr lang="en-US" sz="3000" dirty="0">
                <a:solidFill>
                  <a:srgbClr val="002060"/>
                </a:solidFill>
              </a:rPr>
              <a:t>, by year </a:t>
            </a:r>
          </a:p>
        </p:txBody>
      </p:sp>
    </p:spTree>
    <p:extLst>
      <p:ext uri="{BB962C8B-B14F-4D97-AF65-F5344CB8AC3E}">
        <p14:creationId xmlns:p14="http://schemas.microsoft.com/office/powerpoint/2010/main" val="2436367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t 1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84649" cy="150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7" name="think-cell Slide" r:id="rId34" imgW="360" imgH="360" progId="">
                  <p:embed/>
                </p:oleObj>
              </mc:Choice>
              <mc:Fallback>
                <p:oleObj name="think-cell Slide" r:id="rId34" imgW="360" imgH="360" progId="">
                  <p:embed/>
                  <p:pic>
                    <p:nvPicPr>
                      <p:cNvPr id="0" name="Picture 1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84649" cy="1500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84649" cy="150004"/>
          </a:xfrm>
          <a:prstGeom prst="rect">
            <a:avLst/>
          </a:prstGeom>
          <a:solidFill>
            <a:schemeClr val="bg2"/>
          </a:solidFill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fr-FR" sz="1200" dirty="0">
              <a:latin typeface="Calibri"/>
              <a:sym typeface="Calibri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idx="4294967295"/>
            <p:custDataLst>
              <p:tags r:id="rId4"/>
            </p:custDataLst>
          </p:nvPr>
        </p:nvSpPr>
        <p:spPr>
          <a:xfrm>
            <a:off x="0" y="156476"/>
            <a:ext cx="9589728" cy="902255"/>
          </a:xfrm>
          <a:prstGeom prst="rect">
            <a:avLst/>
          </a:prstGeom>
        </p:spPr>
        <p:txBody>
          <a:bodyPr/>
          <a:lstStyle/>
          <a:p>
            <a:r>
              <a:rPr lang="de-DE" sz="3000" dirty="0">
                <a:solidFill>
                  <a:srgbClr val="003366"/>
                </a:solidFill>
              </a:rPr>
              <a:t>Evolution </a:t>
            </a:r>
            <a:r>
              <a:rPr lang="de-DE" sz="3000" dirty="0" err="1">
                <a:solidFill>
                  <a:srgbClr val="003366"/>
                </a:solidFill>
              </a:rPr>
              <a:t>of</a:t>
            </a:r>
            <a:r>
              <a:rPr lang="de-DE" sz="3000" dirty="0">
                <a:solidFill>
                  <a:srgbClr val="003366"/>
                </a:solidFill>
              </a:rPr>
              <a:t> Biotechnology </a:t>
            </a:r>
            <a:r>
              <a:rPr lang="de-DE" sz="3000" dirty="0" smtClean="0">
                <a:solidFill>
                  <a:srgbClr val="003366"/>
                </a:solidFill>
              </a:rPr>
              <a:t>&amp; </a:t>
            </a:r>
            <a:r>
              <a:rPr lang="de-DE" sz="3000" dirty="0">
                <a:solidFill>
                  <a:srgbClr val="003366"/>
                </a:solidFill>
              </a:rPr>
              <a:t>Equipments </a:t>
            </a:r>
            <a:r>
              <a:rPr lang="de-DE" sz="3000" dirty="0" err="1" smtClean="0">
                <a:solidFill>
                  <a:srgbClr val="003366"/>
                </a:solidFill>
              </a:rPr>
              <a:t>Markets</a:t>
            </a:r>
            <a:r>
              <a:rPr lang="de-DE" sz="3000" dirty="0">
                <a:solidFill>
                  <a:srgbClr val="003366"/>
                </a:solidFill>
              </a:rPr>
              <a:t/>
            </a:r>
            <a:br>
              <a:rPr lang="de-DE" sz="3000" dirty="0">
                <a:solidFill>
                  <a:srgbClr val="003366"/>
                </a:solidFill>
              </a:rPr>
            </a:br>
            <a:r>
              <a:rPr lang="de-DE" sz="3000" dirty="0" smtClean="0">
                <a:solidFill>
                  <a:srgbClr val="003366"/>
                </a:solidFill>
              </a:rPr>
              <a:t>2011 </a:t>
            </a:r>
            <a:r>
              <a:rPr lang="de-DE" sz="3000" dirty="0" err="1">
                <a:solidFill>
                  <a:srgbClr val="003366"/>
                </a:solidFill>
              </a:rPr>
              <a:t>to</a:t>
            </a:r>
            <a:r>
              <a:rPr lang="de-DE" sz="3000" dirty="0">
                <a:solidFill>
                  <a:srgbClr val="003366"/>
                </a:solidFill>
              </a:rPr>
              <a:t> 2016, </a:t>
            </a:r>
            <a:r>
              <a:rPr lang="de-DE" sz="3000" dirty="0" err="1">
                <a:solidFill>
                  <a:srgbClr val="003366"/>
                </a:solidFill>
              </a:rPr>
              <a:t>est.</a:t>
            </a:r>
            <a:r>
              <a:rPr lang="de-DE" sz="3000" dirty="0">
                <a:solidFill>
                  <a:srgbClr val="003366"/>
                </a:solidFill>
              </a:rPr>
              <a:t>, $ </a:t>
            </a:r>
            <a:r>
              <a:rPr lang="de-DE" sz="3000" dirty="0" err="1">
                <a:solidFill>
                  <a:srgbClr val="003366"/>
                </a:solidFill>
              </a:rPr>
              <a:t>Billions</a:t>
            </a:r>
            <a:endParaRPr lang="de-DE" sz="3000" dirty="0">
              <a:solidFill>
                <a:srgbClr val="003366"/>
              </a:solidFill>
            </a:endParaRPr>
          </a:p>
        </p:txBody>
      </p:sp>
      <p:sp>
        <p:nvSpPr>
          <p:cNvPr id="9" name="Espace réservé du contenu 2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343353" y="4388366"/>
            <a:ext cx="10835269" cy="1591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65112" indent="-265112" algn="l" defTabSz="457197" rtl="0" eaLnBrk="1" latinLnBrk="0" hangingPunct="1">
              <a:spcBef>
                <a:spcPts val="799"/>
              </a:spcBef>
              <a:spcAft>
                <a:spcPts val="600"/>
              </a:spcAft>
              <a:buSzPct val="100000"/>
              <a:buFontTx/>
              <a:buBlip>
                <a:blip r:embed="rId36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2" indent="-277811" algn="l" defTabSz="457197" rtl="0" eaLnBrk="1" latinLnBrk="0" hangingPunct="1">
              <a:spcBef>
                <a:spcPts val="600"/>
              </a:spcBef>
              <a:spcAft>
                <a:spcPts val="400"/>
              </a:spcAft>
              <a:buSzPct val="100000"/>
              <a:buFontTx/>
              <a:buBlip>
                <a:blip r:embed="rId37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5958" indent="-173037" algn="l" defTabSz="457197" rtl="0" eaLnBrk="1" latinLnBrk="0" hangingPunct="1">
              <a:spcBef>
                <a:spcPts val="400"/>
              </a:spcBef>
              <a:spcAft>
                <a:spcPts val="200"/>
              </a:spcAft>
              <a:buSzPct val="95000"/>
              <a:buFontTx/>
              <a:buBlip>
                <a:blip r:embed="rId38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107" indent="-184149" algn="l" defTabSz="457197" rtl="0" eaLnBrk="1" latinLnBrk="0" hangingPunct="1">
              <a:spcBef>
                <a:spcPts val="300"/>
              </a:spcBef>
              <a:spcAft>
                <a:spcPts val="100"/>
              </a:spcAft>
              <a:buClr>
                <a:schemeClr val="accent4"/>
              </a:buClr>
              <a:buFont typeface="Lucida Grande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3144" indent="-173037" algn="l" defTabSz="457197" rtl="0" eaLnBrk="1" latinLnBrk="0" hangingPunct="1">
              <a:spcBef>
                <a:spcPts val="300"/>
              </a:spcBef>
              <a:spcAft>
                <a:spcPts val="100"/>
              </a:spcAft>
              <a:buClr>
                <a:srgbClr val="FF7B1D"/>
              </a:buClr>
              <a:buFont typeface="Optima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85" indent="-228599" algn="l" defTabSz="45719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3" indent="-228599" algn="l" defTabSz="45719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0" indent="-228599" algn="l" defTabSz="45719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77" indent="-228599" algn="l" defTabSz="45719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 smtClean="0"/>
          </a:p>
          <a:p>
            <a:endParaRPr lang="en-GB" dirty="0"/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57064096"/>
              </p:ext>
            </p:extLst>
          </p:nvPr>
        </p:nvGraphicFramePr>
        <p:xfrm>
          <a:off x="576263" y="2077410"/>
          <a:ext cx="3011487" cy="355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8" name="Chart" r:id="rId39" imgW="2333468" imgH="2704989" progId="MSGraph.Chart.8">
                  <p:embed followColorScheme="full"/>
                </p:oleObj>
              </mc:Choice>
              <mc:Fallback>
                <p:oleObj name="Chart" r:id="rId39" imgW="2333468" imgH="2704989" progId="MSGraph.Chart.8">
                  <p:embed followColorScheme="full"/>
                  <p:pic>
                    <p:nvPicPr>
                      <p:cNvPr id="0" name="Picture 1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263" y="2077410"/>
                        <a:ext cx="3011487" cy="3557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7" name="Connecteur droit 56"/>
          <p:cNvCxnSpPr/>
          <p:nvPr>
            <p:custDataLst>
              <p:tags r:id="rId7"/>
            </p:custDataLst>
          </p:nvPr>
        </p:nvCxnSpPr>
        <p:spPr bwMode="gray">
          <a:xfrm flipV="1">
            <a:off x="3604724" y="2197921"/>
            <a:ext cx="0" cy="1675098"/>
          </a:xfrm>
          <a:prstGeom prst="line">
            <a:avLst/>
          </a:prstGeom>
          <a:ln w="25400" cmpd="sng">
            <a:solidFill>
              <a:schemeClr val="tx2"/>
            </a:solidFill>
            <a:headEnd type="none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/>
          <p:cNvCxnSpPr/>
          <p:nvPr>
            <p:custDataLst>
              <p:tags r:id="rId8"/>
            </p:custDataLst>
          </p:nvPr>
        </p:nvCxnSpPr>
        <p:spPr bwMode="auto">
          <a:xfrm>
            <a:off x="2076251" y="3868840"/>
            <a:ext cx="1577648" cy="0"/>
          </a:xfrm>
          <a:prstGeom prst="line">
            <a:avLst/>
          </a:prstGeom>
          <a:ln w="6350" cmpd="sng">
            <a:solidFill>
              <a:schemeClr val="tx1"/>
            </a:solidFill>
            <a:prstDash val="dash"/>
            <a:headEnd type="none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/>
          <p:cNvCxnSpPr/>
          <p:nvPr>
            <p:custDataLst>
              <p:tags r:id="rId9"/>
            </p:custDataLst>
          </p:nvPr>
        </p:nvCxnSpPr>
        <p:spPr bwMode="auto">
          <a:xfrm>
            <a:off x="3059719" y="2202097"/>
            <a:ext cx="594179" cy="0"/>
          </a:xfrm>
          <a:prstGeom prst="line">
            <a:avLst/>
          </a:prstGeom>
          <a:ln w="6350" cmpd="sng">
            <a:solidFill>
              <a:schemeClr val="tx1"/>
            </a:solidFill>
            <a:prstDash val="dash"/>
            <a:headEnd type="none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>
            <p:custDataLst>
              <p:tags r:id="rId10"/>
            </p:custDataLst>
          </p:nvPr>
        </p:nvSpPr>
        <p:spPr bwMode="auto">
          <a:xfrm>
            <a:off x="1289474" y="3555544"/>
            <a:ext cx="590081" cy="279879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25400" tIns="0" rIns="25400" bIns="0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22AE4990-D3F9-4C5B-B65F-254CF781942B}" type="datetime'''''''''''''''''''1''''4''''''''''5,''0'''''''''''''''''''''''">
              <a:rPr lang="en-US" sz="1400" smtClean="0">
                <a:solidFill>
                  <a:schemeClr val="tx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145,0</a:t>
            </a:fld>
            <a:endParaRPr lang="en-US" sz="1400" dirty="0">
              <a:solidFill>
                <a:schemeClr val="tx1"/>
              </a:solidFill>
              <a:latin typeface="Calibri"/>
              <a:sym typeface="Calibri"/>
            </a:endParaRPr>
          </a:p>
        </p:txBody>
      </p:sp>
      <p:sp>
        <p:nvSpPr>
          <p:cNvPr id="54" name="Ellipse 53"/>
          <p:cNvSpPr/>
          <p:nvPr>
            <p:custDataLst>
              <p:tags r:id="rId11"/>
            </p:custDataLst>
          </p:nvPr>
        </p:nvSpPr>
        <p:spPr bwMode="auto">
          <a:xfrm>
            <a:off x="3158065" y="2924771"/>
            <a:ext cx="893317" cy="359248"/>
          </a:xfrm>
          <a:prstGeom prst="ellipse">
            <a:avLst/>
          </a:prstGeom>
          <a:solidFill>
            <a:schemeClr val="tx2"/>
          </a:solidFill>
          <a:ln w="9525" cmpd="sng">
            <a:solidFill>
              <a:schemeClr val="tx2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167AF888-BF38-4B18-989C-6DFB7DD88E17}" type="datetime'''''''''''''''''''''''''+''''''''1''''''''''''''''07%'''''''''">
              <a:rPr lang="en-US" sz="1400" b="1" smtClean="0">
                <a:solidFill>
                  <a:schemeClr val="bg1"/>
                </a:solidFill>
                <a:latin typeface="Calibri"/>
                <a:sym typeface="Calibri"/>
              </a:rPr>
              <a:pPr 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+107%</a:t>
            </a:fld>
            <a:endParaRPr lang="en-US" sz="1400" b="1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8" name="Rectangle 7"/>
          <p:cNvSpPr/>
          <p:nvPr>
            <p:custDataLst>
              <p:tags r:id="rId12"/>
            </p:custDataLst>
          </p:nvPr>
        </p:nvSpPr>
        <p:spPr bwMode="auto">
          <a:xfrm>
            <a:off x="986239" y="5556472"/>
            <a:ext cx="2182070" cy="279879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BC032C31-4401-4BC7-8657-A26A5888C99E}" type="datetime'Bio''''th''erap''eu''''tics'' ''ove''r''a''l''''l'''''''">
              <a:rPr lang="en-US" sz="1400" smtClean="0">
                <a:solidFill>
                  <a:schemeClr val="tx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Biotherapeutics overall</a:t>
            </a:fld>
            <a:endParaRPr lang="en-US" sz="1400" dirty="0">
              <a:solidFill>
                <a:schemeClr val="tx1"/>
              </a:solidFill>
              <a:latin typeface="Calibri"/>
              <a:sym typeface="Calibri"/>
            </a:endParaRPr>
          </a:p>
        </p:txBody>
      </p:sp>
      <p:sp>
        <p:nvSpPr>
          <p:cNvPr id="53" name="Rectangle 52"/>
          <p:cNvSpPr/>
          <p:nvPr>
            <p:custDataLst>
              <p:tags r:id="rId13"/>
            </p:custDataLst>
          </p:nvPr>
        </p:nvSpPr>
        <p:spPr bwMode="auto">
          <a:xfrm>
            <a:off x="2272944" y="1888801"/>
            <a:ext cx="590081" cy="279879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25400" tIns="0" rIns="25400" bIns="0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818D8396-3190-495B-BC65-C8D8259B0489}" type="datetime'''30''''''0,''0'''''''''''''''">
              <a:rPr lang="en-US" sz="1400" smtClean="0">
                <a:solidFill>
                  <a:schemeClr val="tx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300,0</a:t>
            </a:fld>
            <a:endParaRPr lang="en-US" sz="1400" dirty="0">
              <a:solidFill>
                <a:schemeClr val="tx1"/>
              </a:solidFill>
              <a:latin typeface="Calibri"/>
              <a:sym typeface="Calibri"/>
            </a:endParaRPr>
          </a:p>
        </p:txBody>
      </p:sp>
      <p:graphicFrame>
        <p:nvGraphicFramePr>
          <p:cNvPr id="43" name="Objet 42"/>
          <p:cNvGraphicFramePr>
            <a:graphicFrameLocks noChangeAspect="1"/>
          </p:cNvGraphicFramePr>
          <p:nvPr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1026429397"/>
              </p:ext>
            </p:extLst>
          </p:nvPr>
        </p:nvGraphicFramePr>
        <p:xfrm>
          <a:off x="3285313" y="2237399"/>
          <a:ext cx="7510724" cy="3383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9" name="Chart" r:id="rId41" imgW="6610477" imgH="2571763" progId="MSGraph.Chart.8">
                  <p:embed followColorScheme="full"/>
                </p:oleObj>
              </mc:Choice>
              <mc:Fallback>
                <p:oleObj name="Chart" r:id="rId41" imgW="6610477" imgH="2571763" progId="MSGraph.Chart.8">
                  <p:embed followColorScheme="full"/>
                  <p:pic>
                    <p:nvPicPr>
                      <p:cNvPr id="0" name="Picture 1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5313" y="2237399"/>
                        <a:ext cx="7510724" cy="33836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8" name="Connecteur droit 77"/>
          <p:cNvCxnSpPr/>
          <p:nvPr>
            <p:custDataLst>
              <p:tags r:id="rId15"/>
            </p:custDataLst>
          </p:nvPr>
        </p:nvCxnSpPr>
        <p:spPr bwMode="gray">
          <a:xfrm flipV="1">
            <a:off x="5055467" y="2766033"/>
            <a:ext cx="0" cy="1537248"/>
          </a:xfrm>
          <a:prstGeom prst="line">
            <a:avLst/>
          </a:prstGeom>
          <a:ln w="25400" cmpd="sng">
            <a:solidFill>
              <a:schemeClr val="tx2"/>
            </a:solidFill>
            <a:headEnd type="none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86"/>
          <p:cNvCxnSpPr/>
          <p:nvPr>
            <p:custDataLst>
              <p:tags r:id="rId16"/>
            </p:custDataLst>
          </p:nvPr>
        </p:nvCxnSpPr>
        <p:spPr bwMode="gray">
          <a:xfrm flipV="1">
            <a:off x="9949833" y="5147094"/>
            <a:ext cx="0" cy="183802"/>
          </a:xfrm>
          <a:prstGeom prst="line">
            <a:avLst/>
          </a:prstGeom>
          <a:ln w="25400" cmpd="sng">
            <a:solidFill>
              <a:schemeClr val="tx2"/>
            </a:solidFill>
            <a:headEnd type="none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75"/>
          <p:cNvCxnSpPr/>
          <p:nvPr>
            <p:custDataLst>
              <p:tags r:id="rId17"/>
            </p:custDataLst>
          </p:nvPr>
        </p:nvCxnSpPr>
        <p:spPr bwMode="auto">
          <a:xfrm>
            <a:off x="4563733" y="4299104"/>
            <a:ext cx="540907" cy="0"/>
          </a:xfrm>
          <a:prstGeom prst="line">
            <a:avLst/>
          </a:prstGeom>
          <a:ln w="6350" cmpd="sng">
            <a:solidFill>
              <a:schemeClr val="tx1"/>
            </a:solidFill>
            <a:prstDash val="dash"/>
            <a:headEnd type="none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/>
          <p:cNvCxnSpPr/>
          <p:nvPr>
            <p:custDataLst>
              <p:tags r:id="rId18"/>
            </p:custDataLst>
          </p:nvPr>
        </p:nvCxnSpPr>
        <p:spPr bwMode="auto">
          <a:xfrm>
            <a:off x="7040675" y="5301656"/>
            <a:ext cx="540907" cy="0"/>
          </a:xfrm>
          <a:prstGeom prst="line">
            <a:avLst/>
          </a:prstGeom>
          <a:ln w="6350" cmpd="sng">
            <a:solidFill>
              <a:schemeClr val="tx1"/>
            </a:solidFill>
            <a:prstDash val="dash"/>
            <a:headEnd type="none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89"/>
          <p:cNvCxnSpPr/>
          <p:nvPr>
            <p:custDataLst>
              <p:tags r:id="rId19"/>
            </p:custDataLst>
          </p:nvPr>
        </p:nvCxnSpPr>
        <p:spPr bwMode="auto">
          <a:xfrm>
            <a:off x="9458099" y="5326720"/>
            <a:ext cx="540907" cy="0"/>
          </a:xfrm>
          <a:prstGeom prst="line">
            <a:avLst/>
          </a:prstGeom>
          <a:ln w="6350" cmpd="sng">
            <a:solidFill>
              <a:schemeClr val="tx1"/>
            </a:solidFill>
            <a:prstDash val="dash"/>
            <a:headEnd type="none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81"/>
          <p:cNvCxnSpPr/>
          <p:nvPr>
            <p:custDataLst>
              <p:tags r:id="rId20"/>
            </p:custDataLst>
          </p:nvPr>
        </p:nvCxnSpPr>
        <p:spPr bwMode="gray">
          <a:xfrm flipV="1">
            <a:off x="7599984" y="4833799"/>
            <a:ext cx="0" cy="472035"/>
          </a:xfrm>
          <a:prstGeom prst="line">
            <a:avLst/>
          </a:prstGeom>
          <a:ln w="25400" cmpd="sng">
            <a:solidFill>
              <a:schemeClr val="tx2"/>
            </a:solidFill>
            <a:headEnd type="none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Ellipse 71"/>
          <p:cNvSpPr/>
          <p:nvPr>
            <p:custDataLst>
              <p:tags r:id="rId21"/>
            </p:custDataLst>
          </p:nvPr>
        </p:nvSpPr>
        <p:spPr bwMode="auto">
          <a:xfrm>
            <a:off x="4608808" y="3423957"/>
            <a:ext cx="893317" cy="359248"/>
          </a:xfrm>
          <a:prstGeom prst="ellipse">
            <a:avLst/>
          </a:prstGeom>
          <a:solidFill>
            <a:schemeClr val="tx2"/>
          </a:solidFill>
          <a:ln w="9525" cmpd="sng">
            <a:solidFill>
              <a:schemeClr val="tx2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0455ABFA-7B5B-433A-9D7B-ACF0A66F6603}" type="datetime'''''+''''13''''''''''''''6%'''''''''">
              <a:rPr lang="en-US" sz="1400" b="1" smtClean="0">
                <a:solidFill>
                  <a:schemeClr val="bg1"/>
                </a:solidFill>
                <a:latin typeface="Calibri"/>
                <a:sym typeface="Calibri"/>
              </a:rPr>
              <a:pPr 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+136%</a:t>
            </a:fld>
            <a:endParaRPr lang="en-US" sz="1400" b="1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44" name="Rectangle 43"/>
          <p:cNvSpPr/>
          <p:nvPr>
            <p:custDataLst>
              <p:tags r:id="rId22"/>
            </p:custDataLst>
          </p:nvPr>
        </p:nvSpPr>
        <p:spPr bwMode="auto">
          <a:xfrm>
            <a:off x="8878405" y="5560648"/>
            <a:ext cx="1753852" cy="559759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D0173D4B-8FE1-4F95-B63B-625C512206D5}" type="datetime'R&amp;''D-''''''sup''port ''s''i''ngle''-use s''''''''yst''em''s'">
              <a:rPr lang="en-US" sz="1400" smtClean="0">
                <a:solidFill>
                  <a:schemeClr val="tx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R&amp;D-support single-use systems</a:t>
            </a:fld>
            <a:endParaRPr lang="en-US" sz="1400" dirty="0">
              <a:solidFill>
                <a:schemeClr val="tx1"/>
              </a:solidFill>
              <a:latin typeface="Calibri"/>
              <a:sym typeface="Calibri"/>
            </a:endParaRPr>
          </a:p>
        </p:txBody>
      </p:sp>
      <p:sp>
        <p:nvSpPr>
          <p:cNvPr id="45" name="Rectangle 44"/>
          <p:cNvSpPr/>
          <p:nvPr>
            <p:custDataLst>
              <p:tags r:id="rId23"/>
            </p:custDataLst>
          </p:nvPr>
        </p:nvSpPr>
        <p:spPr bwMode="auto">
          <a:xfrm>
            <a:off x="6210818" y="5560650"/>
            <a:ext cx="1628869" cy="279879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46A8B408-75F3-49E1-8C23-33FDF2EDD32E}" type="datetime'''''T''o''''tal'''''' S''UT'''''''' m''''a''''rke''''''''t'">
              <a:rPr lang="en-US" sz="1400" smtClean="0">
                <a:solidFill>
                  <a:schemeClr val="tx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Total SUT market</a:t>
            </a:fld>
            <a:endParaRPr lang="en-US" sz="1400" dirty="0">
              <a:solidFill>
                <a:schemeClr val="tx1"/>
              </a:solidFill>
              <a:latin typeface="Calibri"/>
              <a:sym typeface="Calibri"/>
            </a:endParaRPr>
          </a:p>
        </p:txBody>
      </p:sp>
      <p:sp>
        <p:nvSpPr>
          <p:cNvPr id="46" name="Rectangle 45"/>
          <p:cNvSpPr/>
          <p:nvPr>
            <p:custDataLst>
              <p:tags r:id="rId24"/>
            </p:custDataLst>
          </p:nvPr>
        </p:nvSpPr>
        <p:spPr bwMode="auto">
          <a:xfrm>
            <a:off x="3445115" y="5560650"/>
            <a:ext cx="2458672" cy="279879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03F88B57-199A-4E7F-8687-A98D6F02C63D}" type="datetime'''U''''ps''t''r''''e''am (bi''o''p''rod''''u''''''ct''ion)'''">
              <a:rPr lang="en-US" sz="1400" smtClean="0">
                <a:solidFill>
                  <a:schemeClr val="tx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Upstream (bioproduction)</a:t>
            </a:fld>
            <a:endParaRPr lang="en-US" sz="1400" dirty="0">
              <a:solidFill>
                <a:schemeClr val="tx1"/>
              </a:solidFill>
              <a:latin typeface="Calibri"/>
              <a:sym typeface="Calibri"/>
            </a:endParaRPr>
          </a:p>
        </p:txBody>
      </p:sp>
      <p:sp>
        <p:nvSpPr>
          <p:cNvPr id="79" name="Ellipse 78"/>
          <p:cNvSpPr/>
          <p:nvPr>
            <p:custDataLst>
              <p:tags r:id="rId25"/>
            </p:custDataLst>
          </p:nvPr>
        </p:nvSpPr>
        <p:spPr bwMode="auto">
          <a:xfrm>
            <a:off x="7663434" y="4890191"/>
            <a:ext cx="895366" cy="359248"/>
          </a:xfrm>
          <a:prstGeom prst="ellipse">
            <a:avLst/>
          </a:prstGeom>
          <a:solidFill>
            <a:schemeClr val="tx2"/>
          </a:solidFill>
          <a:ln w="9525" cmpd="sng">
            <a:solidFill>
              <a:schemeClr val="tx2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351400D0-D624-4DB7-A61A-03E5D9610051}" type="datetime'''''''''''''+''''''''3''''''''''''''''''''''6''''''7''%'''''''">
              <a:rPr lang="en-US" sz="1400" b="1" smtClean="0">
                <a:solidFill>
                  <a:schemeClr val="bg1"/>
                </a:solidFill>
                <a:latin typeface="Calibri"/>
                <a:sym typeface="Calibri"/>
              </a:rPr>
              <a:pPr 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+367%</a:t>
            </a:fld>
            <a:endParaRPr lang="en-US" sz="1400" b="1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84" name="Ellipse 83"/>
          <p:cNvSpPr/>
          <p:nvPr>
            <p:custDataLst>
              <p:tags r:id="rId26"/>
            </p:custDataLst>
          </p:nvPr>
        </p:nvSpPr>
        <p:spPr bwMode="auto">
          <a:xfrm>
            <a:off x="10060474" y="5117854"/>
            <a:ext cx="895366" cy="359248"/>
          </a:xfrm>
          <a:prstGeom prst="ellipse">
            <a:avLst/>
          </a:prstGeom>
          <a:solidFill>
            <a:schemeClr val="tx2"/>
          </a:solidFill>
          <a:ln w="9525" cmpd="sng">
            <a:solidFill>
              <a:schemeClr val="tx2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0E33B7E4-A1AE-4853-8EF2-158E2BC80D55}" type="datetime'''+''''''''''''1''''''6''''''0''''''''''''''%'''">
              <a:rPr lang="en-US" sz="1400" b="1" smtClean="0">
                <a:solidFill>
                  <a:schemeClr val="bg1"/>
                </a:solidFill>
                <a:latin typeface="Calibri"/>
                <a:sym typeface="Calibri"/>
              </a:rPr>
              <a:pPr 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+160%</a:t>
            </a:fld>
            <a:endParaRPr lang="en-US" sz="1400" b="1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49" name="Rectangle 48"/>
          <p:cNvSpPr/>
          <p:nvPr>
            <p:custDataLst>
              <p:tags r:id="rId27"/>
            </p:custDataLst>
          </p:nvPr>
        </p:nvSpPr>
        <p:spPr bwMode="auto">
          <a:xfrm>
            <a:off x="9939903" y="1527381"/>
            <a:ext cx="276600" cy="210954"/>
          </a:xfrm>
          <a:prstGeom prst="rect">
            <a:avLst/>
          </a:prstGeom>
          <a:solidFill>
            <a:srgbClr val="39C4D9"/>
          </a:solidFill>
          <a:ln w="19050" cmpd="sng">
            <a:solidFill>
              <a:schemeClr val="bg1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48" name="Rectangle 47"/>
          <p:cNvSpPr/>
          <p:nvPr>
            <p:custDataLst>
              <p:tags r:id="rId28"/>
            </p:custDataLst>
          </p:nvPr>
        </p:nvSpPr>
        <p:spPr bwMode="auto">
          <a:xfrm>
            <a:off x="9065026" y="1527381"/>
            <a:ext cx="276600" cy="210954"/>
          </a:xfrm>
          <a:prstGeom prst="rect">
            <a:avLst/>
          </a:prstGeom>
          <a:solidFill>
            <a:srgbClr val="969696"/>
          </a:solidFill>
          <a:ln w="19050" cmpd="sng">
            <a:solidFill>
              <a:schemeClr val="bg1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50" name="Rectangle 49"/>
          <p:cNvSpPr/>
          <p:nvPr>
            <p:custDataLst>
              <p:tags r:id="rId29"/>
            </p:custDataLst>
          </p:nvPr>
        </p:nvSpPr>
        <p:spPr bwMode="auto">
          <a:xfrm>
            <a:off x="10282069" y="1521115"/>
            <a:ext cx="735552" cy="240194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fld id="{601D9D22-C3B9-4753-842F-96D268C58106}" type="datetime'2''''''''''''''''''''''''''''0''''''''1''''''''''''6'''''">
              <a:rPr lang="en-US" sz="1200" smtClean="0">
                <a:solidFill>
                  <a:schemeClr val="tx1"/>
                </a:solidFill>
                <a:latin typeface="Calibri"/>
                <a:sym typeface="Calibri"/>
              </a:rPr>
              <a:pPr>
                <a:spcBef>
                  <a:spcPct val="0"/>
                </a:spcBef>
                <a:spcAft>
                  <a:spcPct val="0"/>
                </a:spcAft>
              </a:pPr>
              <a:t>2016</a:t>
            </a:fld>
            <a:r>
              <a:rPr lang="en-US" sz="1200" dirty="0" smtClean="0">
                <a:solidFill>
                  <a:schemeClr val="tx1"/>
                </a:solidFill>
                <a:latin typeface="Calibri"/>
                <a:sym typeface="Calibri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Calibri"/>
                <a:sym typeface="Calibri"/>
              </a:rPr>
              <a:t>est</a:t>
            </a:r>
            <a:r>
              <a:rPr lang="en-US" sz="1200" dirty="0" smtClean="0">
                <a:solidFill>
                  <a:schemeClr val="tx1"/>
                </a:solidFill>
                <a:latin typeface="Calibri"/>
                <a:sym typeface="Calibri"/>
              </a:rPr>
              <a:t>.</a:t>
            </a:r>
            <a:endParaRPr lang="en-US" sz="1200" dirty="0">
              <a:solidFill>
                <a:schemeClr val="tx1"/>
              </a:solidFill>
              <a:latin typeface="Calibri"/>
              <a:sym typeface="Calibri"/>
            </a:endParaRPr>
          </a:p>
        </p:txBody>
      </p:sp>
      <p:sp>
        <p:nvSpPr>
          <p:cNvPr id="51" name="Rectangle 50"/>
          <p:cNvSpPr/>
          <p:nvPr>
            <p:custDataLst>
              <p:tags r:id="rId30"/>
            </p:custDataLst>
          </p:nvPr>
        </p:nvSpPr>
        <p:spPr bwMode="auto">
          <a:xfrm>
            <a:off x="9407191" y="1521115"/>
            <a:ext cx="401583" cy="240194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fld id="{8BEB38CB-AFEA-49AB-8B5F-C5F4B263DFE8}" type="datetime'''''''''''2''0''''''''''''''1''''1'''">
              <a:rPr lang="en-US" sz="1400" smtClean="0">
                <a:solidFill>
                  <a:schemeClr val="tx1"/>
                </a:solidFill>
                <a:latin typeface="Calibri"/>
                <a:sym typeface="Calibri"/>
              </a:rPr>
              <a:pPr>
                <a:spcBef>
                  <a:spcPct val="0"/>
                </a:spcBef>
                <a:spcAft>
                  <a:spcPct val="0"/>
                </a:spcAft>
              </a:pPr>
              <a:t>2011</a:t>
            </a:fld>
            <a:endParaRPr lang="en-US" sz="1400" dirty="0">
              <a:solidFill>
                <a:schemeClr val="tx1"/>
              </a:solidFill>
              <a:latin typeface="Calibri"/>
              <a:sym typeface="Calibri"/>
            </a:endParaRPr>
          </a:p>
        </p:txBody>
      </p:sp>
      <p:sp>
        <p:nvSpPr>
          <p:cNvPr id="34" name="ZoneTexte 33"/>
          <p:cNvSpPr txBox="1"/>
          <p:nvPr>
            <p:custDataLst>
              <p:tags r:id="rId31"/>
            </p:custDataLst>
          </p:nvPr>
        </p:nvSpPr>
        <p:spPr>
          <a:xfrm>
            <a:off x="7020339" y="6120407"/>
            <a:ext cx="4357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/>
              <a:t>Sources : contractpharma.com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580667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 bwMode="auto">
          <a:xfrm>
            <a:off x="648469" y="722313"/>
            <a:ext cx="10144372" cy="5182070"/>
          </a:xfrm>
          <a:prstGeom prst="roundRect">
            <a:avLst>
              <a:gd name="adj" fmla="val 6617"/>
            </a:avLst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pitchFamily="32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080517" y="1108005"/>
            <a:ext cx="9073008" cy="36163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/>
            <a:r>
              <a:rPr lang="en-US" sz="3600" u="sng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Summary</a:t>
            </a:r>
            <a:r>
              <a:rPr lang="pt-BR" sz="3600" u="sng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:</a:t>
            </a:r>
            <a:endParaRPr lang="pt-BR" sz="3600" u="sng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  <a:p>
            <a:pPr lvl="0" algn="just"/>
            <a:endParaRPr lang="pt-BR" sz="250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  <a:p>
            <a:pPr marL="285750" lvl="0" indent="-285750" algn="just">
              <a:buFontTx/>
              <a:buChar char="-"/>
            </a:pPr>
            <a:r>
              <a:rPr lang="pt-BR" sz="32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Nicholas </a:t>
            </a:r>
            <a:r>
              <a:rPr lang="pt-BR" sz="320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Georgesçu-Roegen</a:t>
            </a:r>
            <a:r>
              <a:rPr lang="pt-BR" sz="32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, </a:t>
            </a:r>
            <a:r>
              <a:rPr lang="pt-BR" sz="320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bioeconomy</a:t>
            </a:r>
            <a:r>
              <a:rPr lang="pt-BR" sz="32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</a:t>
            </a:r>
            <a:r>
              <a:rPr lang="pt-BR" sz="320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and</a:t>
            </a:r>
            <a:r>
              <a:rPr lang="pt-BR" sz="32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</a:t>
            </a:r>
            <a:r>
              <a:rPr lang="pt-BR" sz="320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the</a:t>
            </a:r>
            <a:r>
              <a:rPr lang="pt-BR" sz="32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new approach </a:t>
            </a:r>
            <a:r>
              <a:rPr lang="pt-BR" sz="320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from</a:t>
            </a:r>
            <a:r>
              <a:rPr lang="pt-BR" sz="32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OECD;</a:t>
            </a:r>
          </a:p>
          <a:p>
            <a:pPr marL="285750" lvl="0" indent="-285750" algn="just">
              <a:buFontTx/>
              <a:buChar char="-"/>
            </a:pPr>
            <a:endParaRPr lang="pt-BR" sz="120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  <a:p>
            <a:pPr marL="285750" lvl="0" indent="-285750" algn="just">
              <a:buFontTx/>
              <a:buChar char="-"/>
            </a:pPr>
            <a:r>
              <a:rPr lang="pt-BR" sz="320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Bioeconomy</a:t>
            </a:r>
            <a:r>
              <a:rPr lang="pt-BR" sz="32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in </a:t>
            </a:r>
            <a:r>
              <a:rPr lang="pt-BR" sz="320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the</a:t>
            </a:r>
            <a:r>
              <a:rPr lang="pt-BR" sz="32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world; </a:t>
            </a:r>
          </a:p>
          <a:p>
            <a:pPr marL="285750" lvl="0" indent="-285750" algn="just">
              <a:buFontTx/>
              <a:buChar char="-"/>
            </a:pPr>
            <a:endParaRPr lang="pt-BR" sz="120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  <a:p>
            <a:pPr marL="285750" lvl="0" indent="-285750" algn="just">
              <a:buFontTx/>
              <a:buChar char="-"/>
            </a:pPr>
            <a:r>
              <a:rPr lang="pt-BR" sz="32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Some </a:t>
            </a:r>
            <a:r>
              <a:rPr lang="pt-BR" sz="320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numbers</a:t>
            </a:r>
            <a:r>
              <a:rPr lang="pt-BR" sz="32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</a:t>
            </a:r>
            <a:r>
              <a:rPr lang="pt-BR" sz="320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of</a:t>
            </a:r>
            <a:r>
              <a:rPr lang="pt-BR" sz="32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</a:t>
            </a:r>
            <a:r>
              <a:rPr lang="pt-BR" sz="320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the</a:t>
            </a:r>
            <a:r>
              <a:rPr lang="pt-BR" sz="32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</a:t>
            </a:r>
            <a:r>
              <a:rPr lang="pt-BR" sz="320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bioeconomy</a:t>
            </a:r>
            <a:r>
              <a:rPr lang="pt-BR" sz="32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in </a:t>
            </a:r>
            <a:r>
              <a:rPr lang="pt-BR" sz="320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Brazil</a:t>
            </a:r>
            <a:r>
              <a:rPr lang="pt-BR" sz="32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.</a:t>
            </a:r>
            <a:endParaRPr lang="pt-BR" sz="320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  <a:p>
            <a:endParaRPr lang="pt-BR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2828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84649" cy="150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6" name="think-cell Slide" r:id="rId65" imgW="360" imgH="360" progId="">
                  <p:embed/>
                </p:oleObj>
              </mc:Choice>
              <mc:Fallback>
                <p:oleObj name="think-cell Slide" r:id="rId65" imgW="360" imgH="360" progId="">
                  <p:embed/>
                  <p:pic>
                    <p:nvPicPr>
                      <p:cNvPr id="0" name="Picture 1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84649" cy="1500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84649" cy="150004"/>
          </a:xfrm>
          <a:prstGeom prst="rect">
            <a:avLst/>
          </a:prstGeom>
          <a:solidFill>
            <a:schemeClr val="bg2"/>
          </a:solidFill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fr-FR" sz="1400">
              <a:latin typeface="Calibri"/>
              <a:sym typeface="Calibri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idx="4294967295"/>
            <p:custDataLst>
              <p:tags r:id="rId4"/>
            </p:custDataLst>
          </p:nvPr>
        </p:nvSpPr>
        <p:spPr>
          <a:xfrm>
            <a:off x="1" y="156477"/>
            <a:ext cx="9649468" cy="612300"/>
          </a:xfrm>
          <a:prstGeom prst="rect">
            <a:avLst/>
          </a:prstGeom>
        </p:spPr>
        <p:txBody>
          <a:bodyPr/>
          <a:lstStyle/>
          <a:p>
            <a:r>
              <a:rPr lang="de-DE" sz="3000" dirty="0" smtClean="0">
                <a:solidFill>
                  <a:srgbClr val="003366"/>
                </a:solidFill>
              </a:rPr>
              <a:t>The market </a:t>
            </a:r>
            <a:r>
              <a:rPr lang="de-DE" sz="3000" dirty="0" err="1" smtClean="0">
                <a:solidFill>
                  <a:srgbClr val="003366"/>
                </a:solidFill>
              </a:rPr>
              <a:t>share</a:t>
            </a:r>
            <a:r>
              <a:rPr lang="de-DE" sz="3000" dirty="0" smtClean="0">
                <a:solidFill>
                  <a:srgbClr val="003366"/>
                </a:solidFill>
              </a:rPr>
              <a:t> of </a:t>
            </a:r>
            <a:r>
              <a:rPr lang="de-DE" sz="3000" dirty="0" err="1" smtClean="0">
                <a:solidFill>
                  <a:srgbClr val="003366"/>
                </a:solidFill>
              </a:rPr>
              <a:t>biopharmaceuticals</a:t>
            </a:r>
            <a:r>
              <a:rPr lang="de-DE" sz="3000" dirty="0" smtClean="0">
                <a:solidFill>
                  <a:srgbClr val="003366"/>
                </a:solidFill>
              </a:rPr>
              <a:t> is </a:t>
            </a:r>
            <a:r>
              <a:rPr lang="de-DE" sz="3000" dirty="0" err="1" smtClean="0">
                <a:solidFill>
                  <a:srgbClr val="003366"/>
                </a:solidFill>
              </a:rPr>
              <a:t>growing</a:t>
            </a:r>
            <a:r>
              <a:rPr lang="de-DE" sz="3000" dirty="0" smtClean="0">
                <a:solidFill>
                  <a:srgbClr val="003366"/>
                </a:solidFill>
              </a:rPr>
              <a:t> but is </a:t>
            </a:r>
            <a:r>
              <a:rPr lang="de-DE" sz="3000" dirty="0" err="1" smtClean="0">
                <a:solidFill>
                  <a:srgbClr val="003366"/>
                </a:solidFill>
              </a:rPr>
              <a:t>controlled</a:t>
            </a:r>
            <a:r>
              <a:rPr lang="de-DE" sz="3000" dirty="0" smtClean="0">
                <a:solidFill>
                  <a:srgbClr val="003366"/>
                </a:solidFill>
              </a:rPr>
              <a:t> </a:t>
            </a:r>
            <a:r>
              <a:rPr lang="de-DE" sz="3000" dirty="0" err="1" smtClean="0">
                <a:solidFill>
                  <a:srgbClr val="003366"/>
                </a:solidFill>
              </a:rPr>
              <a:t>by</a:t>
            </a:r>
            <a:r>
              <a:rPr lang="de-DE" sz="3000" dirty="0" smtClean="0">
                <a:solidFill>
                  <a:srgbClr val="003366"/>
                </a:solidFill>
              </a:rPr>
              <a:t> </a:t>
            </a:r>
            <a:r>
              <a:rPr lang="de-DE" sz="3000" dirty="0" err="1" smtClean="0">
                <a:solidFill>
                  <a:srgbClr val="003366"/>
                </a:solidFill>
              </a:rPr>
              <a:t>only</a:t>
            </a:r>
            <a:r>
              <a:rPr lang="de-DE" sz="3000" dirty="0" smtClean="0">
                <a:solidFill>
                  <a:srgbClr val="003366"/>
                </a:solidFill>
              </a:rPr>
              <a:t> a </a:t>
            </a:r>
            <a:r>
              <a:rPr lang="de-DE" sz="3000" dirty="0" err="1" smtClean="0">
                <a:solidFill>
                  <a:srgbClr val="003366"/>
                </a:solidFill>
              </a:rPr>
              <a:t>few</a:t>
            </a:r>
            <a:r>
              <a:rPr lang="de-DE" sz="3000" dirty="0" smtClean="0">
                <a:solidFill>
                  <a:srgbClr val="003366"/>
                </a:solidFill>
              </a:rPr>
              <a:t> </a:t>
            </a:r>
            <a:r>
              <a:rPr lang="de-DE" sz="3000" dirty="0" err="1" smtClean="0">
                <a:solidFill>
                  <a:srgbClr val="003366"/>
                </a:solidFill>
              </a:rPr>
              <a:t>key</a:t>
            </a:r>
            <a:r>
              <a:rPr lang="de-DE" sz="3000" dirty="0" smtClean="0">
                <a:solidFill>
                  <a:srgbClr val="003366"/>
                </a:solidFill>
              </a:rPr>
              <a:t> </a:t>
            </a:r>
            <a:r>
              <a:rPr lang="de-DE" sz="3000" dirty="0" err="1" smtClean="0">
                <a:solidFill>
                  <a:srgbClr val="003366"/>
                </a:solidFill>
              </a:rPr>
              <a:t>companies</a:t>
            </a:r>
            <a:r>
              <a:rPr lang="de-DE" sz="3000" dirty="0" smtClean="0">
                <a:solidFill>
                  <a:srgbClr val="003366"/>
                </a:solidFill>
              </a:rPr>
              <a:t> </a:t>
            </a:r>
            <a:endParaRPr lang="en-GB" sz="3000" dirty="0">
              <a:solidFill>
                <a:srgbClr val="003366"/>
              </a:solidFill>
            </a:endParaRPr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063950449"/>
              </p:ext>
            </p:extLst>
          </p:nvPr>
        </p:nvGraphicFramePr>
        <p:xfrm>
          <a:off x="424303" y="2254495"/>
          <a:ext cx="5905020" cy="3573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7" name="Gráfico" r:id="rId67" imgW="5076788" imgH="3781427" progId="MSGraph.Chart.8">
                  <p:embed followColorScheme="full"/>
                </p:oleObj>
              </mc:Choice>
              <mc:Fallback>
                <p:oleObj name="Gráfico" r:id="rId67" imgW="5076788" imgH="3781427" progId="MSGraph.Chart.8">
                  <p:embed followColorScheme="full"/>
                  <p:pic>
                    <p:nvPicPr>
                      <p:cNvPr id="0" name="Picture 1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303" y="2254495"/>
                        <a:ext cx="5905020" cy="357309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/>
          <p:cNvSpPr/>
          <p:nvPr>
            <p:custDataLst>
              <p:tags r:id="rId6"/>
            </p:custDataLst>
          </p:nvPr>
        </p:nvSpPr>
        <p:spPr bwMode="auto">
          <a:xfrm>
            <a:off x="2123070" y="5761590"/>
            <a:ext cx="435771" cy="201005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1E771D28-7894-4273-B743-DD055E08D737}" type="datetime'''''''''2''''0''0''''''''''''''''4'''''''">
              <a:rPr lang="en-US" sz="1400" smtClean="0">
                <a:solidFill>
                  <a:schemeClr val="tx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2004</a:t>
            </a:fld>
            <a:endParaRPr lang="en-US" sz="1400">
              <a:solidFill>
                <a:schemeClr val="tx1"/>
              </a:solidFill>
              <a:latin typeface="Calibri"/>
              <a:sym typeface="Calibri"/>
            </a:endParaRPr>
          </a:p>
        </p:txBody>
      </p:sp>
      <p:sp>
        <p:nvSpPr>
          <p:cNvPr id="30" name="Rectangle 29"/>
          <p:cNvSpPr/>
          <p:nvPr>
            <p:custDataLst>
              <p:tags r:id="rId7"/>
            </p:custDataLst>
          </p:nvPr>
        </p:nvSpPr>
        <p:spPr bwMode="auto">
          <a:xfrm>
            <a:off x="2182158" y="3220521"/>
            <a:ext cx="319442" cy="172504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20637" tIns="0" rIns="20637" bIns="0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4A0D2A87-EDBD-413D-89CA-954EC293BFAF}" type="datetime'''''59''''''''''''''''''''''''''''''''''''''''''''''''''''9'">
              <a:rPr lang="en-US" sz="1200" b="1" smtClean="0">
                <a:solidFill>
                  <a:schemeClr val="tx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599</a:t>
            </a:fld>
            <a:endParaRPr lang="en-US" sz="1200" b="1">
              <a:solidFill>
                <a:schemeClr val="tx1"/>
              </a:solidFill>
              <a:latin typeface="Calibri"/>
              <a:sym typeface="Calibri"/>
            </a:endParaRPr>
          </a:p>
        </p:txBody>
      </p:sp>
      <p:sp>
        <p:nvSpPr>
          <p:cNvPr id="41" name="Rectangle 40"/>
          <p:cNvSpPr/>
          <p:nvPr>
            <p:custDataLst>
              <p:tags r:id="rId8"/>
            </p:custDataLst>
          </p:nvPr>
        </p:nvSpPr>
        <p:spPr bwMode="gray">
          <a:xfrm>
            <a:off x="2148921" y="3376217"/>
            <a:ext cx="385915" cy="288008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17462" tIns="0" rIns="17462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12C4B66B-9352-4EB1-BFE0-89ACD6E2957D}" type="datetime'''59'''''''''''''''''''''''''''''''''">
              <a:rPr lang="en-US" sz="1000" smtClean="0">
                <a:solidFill>
                  <a:schemeClr val="bg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59</a:t>
            </a:fld>
            <a:r>
              <a:rPr lang="en-US" sz="1000" dirty="0" smtClean="0">
                <a:solidFill>
                  <a:schemeClr val="bg1"/>
                </a:solidFill>
                <a:latin typeface="Calibri"/>
                <a:sym typeface="Calibri"/>
              </a:rPr>
              <a:t> (</a:t>
            </a:r>
            <a:fld id="{4CC507EE-C9AE-4063-A719-6F4DF313107A}" type="datetime'''''1''''''''''''0''''%'''''''''''''''''''''''">
              <a:rPr lang="en-US" sz="1000" smtClean="0">
                <a:solidFill>
                  <a:schemeClr val="bg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10%</a:t>
            </a:fld>
            <a:r>
              <a:rPr lang="en-US" sz="1000" dirty="0" smtClean="0">
                <a:solidFill>
                  <a:schemeClr val="bg1"/>
                </a:solidFill>
                <a:latin typeface="Calibri"/>
                <a:sym typeface="Calibri"/>
              </a:rPr>
              <a:t>)</a:t>
            </a:r>
            <a:endParaRPr lang="en-US" sz="1000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11" name="Rectangle 10"/>
          <p:cNvSpPr/>
          <p:nvPr>
            <p:custDataLst>
              <p:tags r:id="rId9"/>
            </p:custDataLst>
          </p:nvPr>
        </p:nvSpPr>
        <p:spPr bwMode="auto">
          <a:xfrm>
            <a:off x="1607899" y="5761590"/>
            <a:ext cx="435771" cy="201005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CA6984A8-132D-4EC6-AD22-1D319BE5AB0C}" type="datetime'''2''''''''''''0''''''''''''0''''''''''''''''''''''''''3'''''">
              <a:rPr lang="en-US" sz="1400" smtClean="0">
                <a:solidFill>
                  <a:schemeClr val="tx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2003</a:t>
            </a:fld>
            <a:endParaRPr lang="en-US" sz="1400">
              <a:solidFill>
                <a:schemeClr val="tx1"/>
              </a:solidFill>
              <a:latin typeface="Calibri"/>
              <a:sym typeface="Calibri"/>
            </a:endParaRPr>
          </a:p>
        </p:txBody>
      </p:sp>
      <p:sp>
        <p:nvSpPr>
          <p:cNvPr id="17" name="Rectangle 16"/>
          <p:cNvSpPr/>
          <p:nvPr>
            <p:custDataLst>
              <p:tags r:id="rId10"/>
            </p:custDataLst>
          </p:nvPr>
        </p:nvSpPr>
        <p:spPr bwMode="auto">
          <a:xfrm>
            <a:off x="1666987" y="3355524"/>
            <a:ext cx="319442" cy="172504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20637" tIns="0" rIns="20637" bIns="0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35C82B60-18F6-4E93-BB19-5DE529F4864C}" type="datetime'''''''''''''''''''''''''''''''''''''''''''56''''''''0'''">
              <a:rPr lang="en-US" sz="1200" b="1" smtClean="0">
                <a:solidFill>
                  <a:schemeClr val="tx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560</a:t>
            </a:fld>
            <a:endParaRPr lang="en-US" sz="1200" b="1">
              <a:solidFill>
                <a:schemeClr val="tx1"/>
              </a:solidFill>
              <a:latin typeface="Calibri"/>
              <a:sym typeface="Calibri"/>
            </a:endParaRPr>
          </a:p>
        </p:txBody>
      </p:sp>
      <p:sp>
        <p:nvSpPr>
          <p:cNvPr id="20" name="Rectangle 19"/>
          <p:cNvSpPr/>
          <p:nvPr>
            <p:custDataLst>
              <p:tags r:id="rId11"/>
            </p:custDataLst>
          </p:nvPr>
        </p:nvSpPr>
        <p:spPr bwMode="gray">
          <a:xfrm>
            <a:off x="1670680" y="3533905"/>
            <a:ext cx="310210" cy="288008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17462" tIns="0" rIns="17462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06FE4900-F431-46AE-80C0-B60C284ED2BA}" type="datetime'''''''''''''''''5''''''''1'''''''''''''''''''''''''''''''''''">
              <a:rPr lang="en-US" sz="1000" smtClean="0">
                <a:solidFill>
                  <a:schemeClr val="bg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51</a:t>
            </a:fld>
            <a:r>
              <a:rPr lang="en-US" sz="1000" dirty="0" smtClean="0">
                <a:solidFill>
                  <a:schemeClr val="bg1"/>
                </a:solidFill>
                <a:latin typeface="Calibri"/>
                <a:sym typeface="Calibri"/>
              </a:rPr>
              <a:t> (</a:t>
            </a:r>
            <a:fld id="{AD84D174-DDDB-4B1D-9338-6AD76163A1B9}" type="datetime'''''''9''''''''''''%'''">
              <a:rPr lang="en-US" sz="1000" smtClean="0">
                <a:solidFill>
                  <a:schemeClr val="bg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9%</a:t>
            </a:fld>
            <a:r>
              <a:rPr lang="en-US" sz="1000" dirty="0" smtClean="0">
                <a:solidFill>
                  <a:schemeClr val="bg1"/>
                </a:solidFill>
                <a:latin typeface="Calibri"/>
                <a:sym typeface="Calibri"/>
              </a:rPr>
              <a:t>)</a:t>
            </a:r>
            <a:endParaRPr lang="en-US" sz="1000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10" name="Rectangle 9"/>
          <p:cNvSpPr/>
          <p:nvPr>
            <p:custDataLst>
              <p:tags r:id="rId12"/>
            </p:custDataLst>
          </p:nvPr>
        </p:nvSpPr>
        <p:spPr bwMode="auto">
          <a:xfrm>
            <a:off x="1092730" y="5761590"/>
            <a:ext cx="435771" cy="201005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F203B5B5-CCCC-42CE-9344-9CEB122E399B}" type="datetime'''''''''''''2''''0''0''''''2'''''''''">
              <a:rPr lang="en-US" sz="1400" smtClean="0">
                <a:solidFill>
                  <a:schemeClr val="tx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2002</a:t>
            </a:fld>
            <a:endParaRPr lang="en-US" sz="1400">
              <a:solidFill>
                <a:schemeClr val="tx1"/>
              </a:solidFill>
              <a:latin typeface="Calibri"/>
              <a:sym typeface="Calibri"/>
            </a:endParaRPr>
          </a:p>
        </p:txBody>
      </p:sp>
      <p:sp>
        <p:nvSpPr>
          <p:cNvPr id="16" name="Rectangle 15"/>
          <p:cNvSpPr/>
          <p:nvPr>
            <p:custDataLst>
              <p:tags r:id="rId13"/>
            </p:custDataLst>
          </p:nvPr>
        </p:nvSpPr>
        <p:spPr bwMode="auto">
          <a:xfrm>
            <a:off x="1151818" y="3481528"/>
            <a:ext cx="319442" cy="172504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20637" tIns="0" rIns="20637" bIns="0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F476F76A-CFA4-4683-95DB-2F844FFBF0C0}" type="datetime'5''2''''''''3'''''''''''''''''''''''''''''''''''''''''''">
              <a:rPr lang="en-US" sz="1200" b="1" smtClean="0">
                <a:solidFill>
                  <a:schemeClr val="tx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523</a:t>
            </a:fld>
            <a:endParaRPr lang="en-US" sz="1200" b="1">
              <a:solidFill>
                <a:schemeClr val="tx1"/>
              </a:solidFill>
              <a:latin typeface="Calibri"/>
              <a:sym typeface="Calibri"/>
            </a:endParaRPr>
          </a:p>
        </p:txBody>
      </p:sp>
      <p:sp>
        <p:nvSpPr>
          <p:cNvPr id="19" name="Rectangle 18"/>
          <p:cNvSpPr/>
          <p:nvPr>
            <p:custDataLst>
              <p:tags r:id="rId14"/>
            </p:custDataLst>
          </p:nvPr>
        </p:nvSpPr>
        <p:spPr bwMode="gray">
          <a:xfrm>
            <a:off x="1182807" y="3646833"/>
            <a:ext cx="310210" cy="288008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17462" tIns="0" rIns="17462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31765F4B-900E-4246-8ED1-5A82AEDB9C35}" type="datetime'''''''''''''''''''''''''46'''''''''''''''''''''''">
              <a:rPr lang="en-US" sz="1000" smtClean="0">
                <a:solidFill>
                  <a:schemeClr val="bg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46</a:t>
            </a:fld>
            <a:r>
              <a:rPr lang="en-US" sz="1000" dirty="0" smtClean="0">
                <a:solidFill>
                  <a:schemeClr val="bg1"/>
                </a:solidFill>
                <a:latin typeface="Calibri"/>
                <a:sym typeface="Calibri"/>
              </a:rPr>
              <a:t> (</a:t>
            </a:r>
            <a:fld id="{36C11E84-D2D7-4D8B-B499-3CB925DE20CB}" type="datetime'''''''''''''''''''''''9''''''''''''''''''''''''''''''''%'''">
              <a:rPr lang="en-US" sz="1000" smtClean="0">
                <a:solidFill>
                  <a:schemeClr val="bg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9%</a:t>
            </a:fld>
            <a:r>
              <a:rPr lang="en-US" sz="1000" dirty="0" smtClean="0">
                <a:solidFill>
                  <a:schemeClr val="bg1"/>
                </a:solidFill>
                <a:latin typeface="Calibri"/>
                <a:sym typeface="Calibri"/>
              </a:rPr>
              <a:t>)</a:t>
            </a:r>
            <a:endParaRPr lang="en-US" sz="1000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8" name="Rectangle 7"/>
          <p:cNvSpPr/>
          <p:nvPr>
            <p:custDataLst>
              <p:tags r:id="rId15"/>
            </p:custDataLst>
          </p:nvPr>
        </p:nvSpPr>
        <p:spPr bwMode="auto">
          <a:xfrm>
            <a:off x="577560" y="5761590"/>
            <a:ext cx="435771" cy="201005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F626EE97-C5BE-492D-9825-4B627D34B444}" type="datetime'''''''''''''''2''''''''''''''''''''0''0''''''''''1'''">
              <a:rPr lang="en-US" sz="1400" smtClean="0">
                <a:solidFill>
                  <a:schemeClr val="tx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2001</a:t>
            </a:fld>
            <a:endParaRPr lang="en-US" sz="1400">
              <a:solidFill>
                <a:schemeClr val="tx1"/>
              </a:solidFill>
              <a:latin typeface="Calibri"/>
              <a:sym typeface="Calibri"/>
            </a:endParaRPr>
          </a:p>
        </p:txBody>
      </p:sp>
      <p:sp>
        <p:nvSpPr>
          <p:cNvPr id="15" name="Rectangle 14"/>
          <p:cNvSpPr/>
          <p:nvPr>
            <p:custDataLst>
              <p:tags r:id="rId16"/>
            </p:custDataLst>
          </p:nvPr>
        </p:nvSpPr>
        <p:spPr bwMode="auto">
          <a:xfrm>
            <a:off x="636648" y="3594030"/>
            <a:ext cx="319442" cy="172504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20637" tIns="0" rIns="20637" bIns="0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D1449523-E80C-4695-86C2-8ED584ECC0E5}" type="datetime'''''''''4''''''''''''''''''''''''''''''89'''''''''''">
              <a:rPr lang="en-US" sz="1200" b="1" smtClean="0">
                <a:solidFill>
                  <a:schemeClr val="tx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489</a:t>
            </a:fld>
            <a:endParaRPr lang="en-US" sz="1200" b="1" dirty="0">
              <a:solidFill>
                <a:schemeClr val="tx1"/>
              </a:solidFill>
              <a:latin typeface="Calibri"/>
              <a:sym typeface="Calibri"/>
            </a:endParaRPr>
          </a:p>
        </p:txBody>
      </p:sp>
      <p:sp>
        <p:nvSpPr>
          <p:cNvPr id="18" name="Rectangle 17"/>
          <p:cNvSpPr/>
          <p:nvPr>
            <p:custDataLst>
              <p:tags r:id="rId17"/>
            </p:custDataLst>
          </p:nvPr>
        </p:nvSpPr>
        <p:spPr bwMode="gray">
          <a:xfrm>
            <a:off x="640341" y="3763577"/>
            <a:ext cx="310210" cy="288008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17462" tIns="0" rIns="17462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4B3C4BBE-BEAA-4AE8-AD2B-DA773D18C52E}" type="datetime'''''''''''''''''''''''''3''''''''8'''''''''''''''''''''''''''">
              <a:rPr lang="en-US" sz="1000" smtClean="0">
                <a:solidFill>
                  <a:schemeClr val="bg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38</a:t>
            </a:fld>
            <a:r>
              <a:rPr lang="en-US" sz="1000" dirty="0" smtClean="0">
                <a:solidFill>
                  <a:schemeClr val="bg1"/>
                </a:solidFill>
                <a:latin typeface="Calibri"/>
                <a:sym typeface="Calibri"/>
              </a:rPr>
              <a:t> (</a:t>
            </a:r>
            <a:fld id="{B4B91877-16BA-492E-9EE9-42C0A4B51C19}" type="datetime'''''''''''''''''''''''''''''''''''''''''''''''''''8%'''''''">
              <a:rPr lang="en-US" sz="1000" smtClean="0">
                <a:solidFill>
                  <a:schemeClr val="bg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8%</a:t>
            </a:fld>
            <a:r>
              <a:rPr lang="en-US" sz="1000" dirty="0" smtClean="0">
                <a:solidFill>
                  <a:schemeClr val="bg1"/>
                </a:solidFill>
                <a:latin typeface="Calibri"/>
                <a:sym typeface="Calibri"/>
              </a:rPr>
              <a:t>)</a:t>
            </a:r>
            <a:endParaRPr lang="en-US" sz="1000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29" name="Rectangle 28"/>
          <p:cNvSpPr/>
          <p:nvPr>
            <p:custDataLst>
              <p:tags r:id="rId18"/>
            </p:custDataLst>
          </p:nvPr>
        </p:nvSpPr>
        <p:spPr bwMode="auto">
          <a:xfrm>
            <a:off x="5729257" y="5761590"/>
            <a:ext cx="435771" cy="201005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256A6763-518A-47B8-B966-F64DE70D6D33}" type="datetime'''''''''''''''''''2''''''''''''''0''1''''''''''1'''''''''">
              <a:rPr lang="en-US" sz="1400" smtClean="0">
                <a:solidFill>
                  <a:schemeClr val="tx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2011</a:t>
            </a:fld>
            <a:endParaRPr lang="en-US" sz="1400">
              <a:solidFill>
                <a:schemeClr val="tx1"/>
              </a:solidFill>
              <a:latin typeface="Calibri"/>
              <a:sym typeface="Calibri"/>
            </a:endParaRPr>
          </a:p>
        </p:txBody>
      </p:sp>
      <p:sp>
        <p:nvSpPr>
          <p:cNvPr id="37" name="Rectangle 36"/>
          <p:cNvSpPr/>
          <p:nvPr>
            <p:custDataLst>
              <p:tags r:id="rId19"/>
            </p:custDataLst>
          </p:nvPr>
        </p:nvSpPr>
        <p:spPr bwMode="auto">
          <a:xfrm>
            <a:off x="5788345" y="2147991"/>
            <a:ext cx="319442" cy="172504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20637" tIns="0" rIns="20637" bIns="0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48D8960E-CF5A-4313-A8A6-B952402DBA68}" type="datetime'''''''''''''''8''''''''''''8''''''''''''''''''''9'''''">
              <a:rPr lang="en-US" sz="1200" b="1" smtClean="0">
                <a:solidFill>
                  <a:schemeClr val="tx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889</a:t>
            </a:fld>
            <a:endParaRPr lang="en-US" sz="1200" b="1">
              <a:solidFill>
                <a:schemeClr val="tx1"/>
              </a:solidFill>
              <a:latin typeface="Calibri"/>
              <a:sym typeface="Calibri"/>
            </a:endParaRPr>
          </a:p>
        </p:txBody>
      </p:sp>
      <p:sp>
        <p:nvSpPr>
          <p:cNvPr id="48" name="Rectangle 47"/>
          <p:cNvSpPr/>
          <p:nvPr>
            <p:custDataLst>
              <p:tags r:id="rId20"/>
            </p:custDataLst>
          </p:nvPr>
        </p:nvSpPr>
        <p:spPr bwMode="gray">
          <a:xfrm>
            <a:off x="5755109" y="2461500"/>
            <a:ext cx="385915" cy="288008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17462" tIns="0" rIns="17462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BE1EA9CA-0A71-4159-A3F2-4CA59DE308E5}" type="datetime'1''''''''''''''''''''''''''3''''''''''''9'''''''''''">
              <a:rPr lang="en-US" sz="1000" smtClean="0">
                <a:solidFill>
                  <a:schemeClr val="bg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139</a:t>
            </a:fld>
            <a:r>
              <a:rPr lang="en-US" sz="1000" smtClean="0">
                <a:solidFill>
                  <a:schemeClr val="bg1"/>
                </a:solidFill>
                <a:latin typeface="Calibri"/>
                <a:sym typeface="Calibri"/>
              </a:rPr>
              <a:t/>
            </a:r>
            <a:br>
              <a:rPr lang="en-US" sz="1000" smtClean="0">
                <a:solidFill>
                  <a:schemeClr val="bg1"/>
                </a:solidFill>
                <a:latin typeface="Calibri"/>
                <a:sym typeface="Calibri"/>
              </a:rPr>
            </a:br>
            <a:r>
              <a:rPr lang="en-US" sz="1000" smtClean="0">
                <a:solidFill>
                  <a:schemeClr val="bg1"/>
                </a:solidFill>
                <a:latin typeface="Calibri"/>
                <a:sym typeface="Calibri"/>
              </a:rPr>
              <a:t>(</a:t>
            </a:r>
            <a:fld id="{69F86E73-2174-4063-AED9-59F82A0938BC}" type="datetime'''''''''''''''''''''1''''''6''''''''''''''%'">
              <a:rPr lang="en-US" sz="1000" smtClean="0">
                <a:solidFill>
                  <a:schemeClr val="bg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16%</a:t>
            </a:fld>
            <a:r>
              <a:rPr lang="en-US" sz="1000" smtClean="0">
                <a:solidFill>
                  <a:schemeClr val="bg1"/>
                </a:solidFill>
                <a:latin typeface="Calibri"/>
                <a:sym typeface="Calibri"/>
              </a:rPr>
              <a:t>)</a:t>
            </a:r>
            <a:endParaRPr lang="en-US" sz="100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28" name="Rectangle 27"/>
          <p:cNvSpPr/>
          <p:nvPr>
            <p:custDataLst>
              <p:tags r:id="rId21"/>
            </p:custDataLst>
          </p:nvPr>
        </p:nvSpPr>
        <p:spPr bwMode="auto">
          <a:xfrm>
            <a:off x="5214088" y="5761590"/>
            <a:ext cx="435771" cy="201005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34E49FE5-65C9-44DB-90FE-B6F5DE0F077B}" type="datetime'''''''''''''''''''20''''''''''''''''''''''10'''''''">
              <a:rPr lang="en-US" sz="1400" smtClean="0">
                <a:solidFill>
                  <a:schemeClr val="tx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2010</a:t>
            </a:fld>
            <a:endParaRPr lang="en-US" sz="1400">
              <a:solidFill>
                <a:schemeClr val="tx1"/>
              </a:solidFill>
              <a:latin typeface="Calibri"/>
              <a:sym typeface="Calibri"/>
            </a:endParaRPr>
          </a:p>
        </p:txBody>
      </p:sp>
      <p:sp>
        <p:nvSpPr>
          <p:cNvPr id="42" name="Rectangle 41"/>
          <p:cNvSpPr/>
          <p:nvPr>
            <p:custDataLst>
              <p:tags r:id="rId22"/>
            </p:custDataLst>
          </p:nvPr>
        </p:nvSpPr>
        <p:spPr bwMode="gray">
          <a:xfrm>
            <a:off x="2666537" y="3259497"/>
            <a:ext cx="385915" cy="288008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17462" tIns="0" rIns="17462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A30F4A29-3FBE-4D1C-BB62-346881822AF4}" type="datetime'''''''''''''''''''''''''''''''6''''''''9'''''">
              <a:rPr lang="en-US" sz="1000" smtClean="0">
                <a:solidFill>
                  <a:schemeClr val="bg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69</a:t>
            </a:fld>
            <a:r>
              <a:rPr lang="en-US" sz="1000" dirty="0" smtClean="0">
                <a:solidFill>
                  <a:schemeClr val="bg1"/>
                </a:solidFill>
                <a:latin typeface="Calibri"/>
                <a:sym typeface="Calibri"/>
              </a:rPr>
              <a:t> (</a:t>
            </a:r>
            <a:fld id="{4F2688DE-E97F-4C2A-A115-1E60D4925305}" type="datetime'1''''''''''''''''''''''''''1''''''%'''''''''''''''''''''">
              <a:rPr lang="en-US" sz="1000" smtClean="0">
                <a:solidFill>
                  <a:schemeClr val="bg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11%</a:t>
            </a:fld>
            <a:r>
              <a:rPr lang="en-US" sz="1000" dirty="0" smtClean="0">
                <a:solidFill>
                  <a:schemeClr val="bg1"/>
                </a:solidFill>
                <a:latin typeface="Calibri"/>
                <a:sym typeface="Calibri"/>
              </a:rPr>
              <a:t>)</a:t>
            </a:r>
            <a:endParaRPr lang="en-US" sz="1000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47" name="Rectangle 46"/>
          <p:cNvSpPr/>
          <p:nvPr>
            <p:custDataLst>
              <p:tags r:id="rId23"/>
            </p:custDataLst>
          </p:nvPr>
        </p:nvSpPr>
        <p:spPr bwMode="gray">
          <a:xfrm>
            <a:off x="5239939" y="2565002"/>
            <a:ext cx="385915" cy="288008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17462" tIns="0" rIns="17462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71828893-4E3D-45AB-AF2F-C68CBBFD0643}" type="datetime'12''''''''''''''''''''8'''''''''">
              <a:rPr lang="en-US" sz="1000" smtClean="0">
                <a:solidFill>
                  <a:schemeClr val="bg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128</a:t>
            </a:fld>
            <a:r>
              <a:rPr lang="en-US" sz="1000" smtClean="0">
                <a:solidFill>
                  <a:schemeClr val="bg1"/>
                </a:solidFill>
                <a:latin typeface="Calibri"/>
                <a:sym typeface="Calibri"/>
              </a:rPr>
              <a:t/>
            </a:r>
            <a:br>
              <a:rPr lang="en-US" sz="1000" smtClean="0">
                <a:solidFill>
                  <a:schemeClr val="bg1"/>
                </a:solidFill>
                <a:latin typeface="Calibri"/>
                <a:sym typeface="Calibri"/>
              </a:rPr>
            </a:br>
            <a:r>
              <a:rPr lang="en-US" sz="1000" smtClean="0">
                <a:solidFill>
                  <a:schemeClr val="bg1"/>
                </a:solidFill>
                <a:latin typeface="Calibri"/>
                <a:sym typeface="Calibri"/>
              </a:rPr>
              <a:t>(</a:t>
            </a:r>
            <a:fld id="{EA5386E2-074C-4196-8CFD-148F378475A1}" type="datetime'''''''1''''5''''''''''%'''''''''''''''''''''''''''''''''''">
              <a:rPr lang="en-US" sz="1000" smtClean="0">
                <a:solidFill>
                  <a:schemeClr val="bg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15%</a:t>
            </a:fld>
            <a:r>
              <a:rPr lang="en-US" sz="1000" smtClean="0">
                <a:solidFill>
                  <a:schemeClr val="bg1"/>
                </a:solidFill>
                <a:latin typeface="Calibri"/>
                <a:sym typeface="Calibri"/>
              </a:rPr>
              <a:t>)</a:t>
            </a:r>
            <a:endParaRPr lang="en-US" sz="100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27" name="Rectangle 26"/>
          <p:cNvSpPr/>
          <p:nvPr>
            <p:custDataLst>
              <p:tags r:id="rId24"/>
            </p:custDataLst>
          </p:nvPr>
        </p:nvSpPr>
        <p:spPr bwMode="auto">
          <a:xfrm>
            <a:off x="4698918" y="5761590"/>
            <a:ext cx="435771" cy="201005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08B32DEF-5812-4D54-87F0-8B35E73B11F9}" type="datetime'''''''''''''2''''''0''''''''''0''''''''''''''''9'''''''''''">
              <a:rPr lang="en-US" sz="1400" smtClean="0">
                <a:solidFill>
                  <a:schemeClr val="tx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2009</a:t>
            </a:fld>
            <a:endParaRPr lang="en-US" sz="1400">
              <a:solidFill>
                <a:schemeClr val="tx1"/>
              </a:solidFill>
              <a:latin typeface="Calibri"/>
              <a:sym typeface="Calibri"/>
            </a:endParaRPr>
          </a:p>
        </p:txBody>
      </p:sp>
      <p:sp>
        <p:nvSpPr>
          <p:cNvPr id="35" name="Rectangle 34"/>
          <p:cNvSpPr/>
          <p:nvPr>
            <p:custDataLst>
              <p:tags r:id="rId25"/>
            </p:custDataLst>
          </p:nvPr>
        </p:nvSpPr>
        <p:spPr bwMode="auto">
          <a:xfrm>
            <a:off x="4758006" y="2435999"/>
            <a:ext cx="319442" cy="172504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20637" tIns="0" rIns="20637" bIns="0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C6D3248C-0DF7-40A8-A8D2-FA70AAD75D4B}" type="datetime'''''''''''''8''''''''''''''''''''''''''''''''12'''''">
              <a:rPr lang="en-US" sz="1200" b="1" smtClean="0">
                <a:solidFill>
                  <a:schemeClr val="tx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812</a:t>
            </a:fld>
            <a:endParaRPr lang="en-US" sz="1200" b="1">
              <a:solidFill>
                <a:schemeClr val="tx1"/>
              </a:solidFill>
              <a:latin typeface="Calibri"/>
              <a:sym typeface="Calibri"/>
            </a:endParaRPr>
          </a:p>
        </p:txBody>
      </p:sp>
      <p:sp>
        <p:nvSpPr>
          <p:cNvPr id="46" name="Rectangle 45"/>
          <p:cNvSpPr/>
          <p:nvPr>
            <p:custDataLst>
              <p:tags r:id="rId26"/>
            </p:custDataLst>
          </p:nvPr>
        </p:nvSpPr>
        <p:spPr bwMode="gray">
          <a:xfrm>
            <a:off x="4724769" y="2704507"/>
            <a:ext cx="385915" cy="288008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17462" tIns="0" rIns="17462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EF157F69-900D-4DDC-9187-EC7C3D8C7530}" type="datetime'1''''''''1''''''7'''''''''''''''''''''''''''''''''''">
              <a:rPr lang="en-US" sz="1000" smtClean="0">
                <a:solidFill>
                  <a:schemeClr val="bg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117</a:t>
            </a:fld>
            <a:r>
              <a:rPr lang="en-US" sz="1000" smtClean="0">
                <a:solidFill>
                  <a:schemeClr val="bg1"/>
                </a:solidFill>
                <a:latin typeface="Calibri"/>
                <a:sym typeface="Calibri"/>
              </a:rPr>
              <a:t/>
            </a:r>
            <a:br>
              <a:rPr lang="en-US" sz="1000" smtClean="0">
                <a:solidFill>
                  <a:schemeClr val="bg1"/>
                </a:solidFill>
                <a:latin typeface="Calibri"/>
                <a:sym typeface="Calibri"/>
              </a:rPr>
            </a:br>
            <a:r>
              <a:rPr lang="en-US" sz="1000" smtClean="0">
                <a:solidFill>
                  <a:schemeClr val="bg1"/>
                </a:solidFill>
                <a:latin typeface="Calibri"/>
                <a:sym typeface="Calibri"/>
              </a:rPr>
              <a:t>(</a:t>
            </a:r>
            <a:fld id="{C19A22FB-22ED-424C-9BC7-A86174910CBC}" type="datetime'''''''14''''''''''''''''''''''''''''''''''''''%'''">
              <a:rPr lang="en-US" sz="1000" smtClean="0">
                <a:solidFill>
                  <a:schemeClr val="bg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14%</a:t>
            </a:fld>
            <a:r>
              <a:rPr lang="en-US" sz="1000" smtClean="0">
                <a:solidFill>
                  <a:schemeClr val="bg1"/>
                </a:solidFill>
                <a:latin typeface="Calibri"/>
                <a:sym typeface="Calibri"/>
              </a:rPr>
              <a:t>)</a:t>
            </a:r>
            <a:endParaRPr lang="en-US" sz="100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26" name="Rectangle 25"/>
          <p:cNvSpPr/>
          <p:nvPr>
            <p:custDataLst>
              <p:tags r:id="rId27"/>
            </p:custDataLst>
          </p:nvPr>
        </p:nvSpPr>
        <p:spPr bwMode="auto">
          <a:xfrm>
            <a:off x="4183748" y="5761590"/>
            <a:ext cx="435771" cy="201005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AE88943D-89CF-47C1-96BC-DBE79A53027E}" type="datetime'''2''00''''''''''''''''''''''''''''''''''''''''8'''''''''''">
              <a:rPr lang="en-US" sz="1400" smtClean="0">
                <a:solidFill>
                  <a:schemeClr val="tx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2008</a:t>
            </a:fld>
            <a:endParaRPr lang="en-US" sz="1400">
              <a:solidFill>
                <a:schemeClr val="tx1"/>
              </a:solidFill>
              <a:latin typeface="Calibri"/>
              <a:sym typeface="Calibri"/>
            </a:endParaRPr>
          </a:p>
        </p:txBody>
      </p:sp>
      <p:sp>
        <p:nvSpPr>
          <p:cNvPr id="34" name="Rectangle 33"/>
          <p:cNvSpPr/>
          <p:nvPr>
            <p:custDataLst>
              <p:tags r:id="rId28"/>
            </p:custDataLst>
          </p:nvPr>
        </p:nvSpPr>
        <p:spPr bwMode="auto">
          <a:xfrm>
            <a:off x="4242837" y="2589003"/>
            <a:ext cx="319442" cy="172504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20637" tIns="0" rIns="20637" bIns="0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AF01FAD6-73EB-40AD-BA97-02E094B6924B}" type="datetime'''''7''''''''70'''''''''''''''">
              <a:rPr lang="en-US" sz="1200" b="1" smtClean="0">
                <a:solidFill>
                  <a:schemeClr val="tx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770</a:t>
            </a:fld>
            <a:endParaRPr lang="en-US" sz="1200" b="1">
              <a:solidFill>
                <a:schemeClr val="tx1"/>
              </a:solidFill>
              <a:latin typeface="Calibri"/>
              <a:sym typeface="Calibri"/>
            </a:endParaRPr>
          </a:p>
        </p:txBody>
      </p:sp>
      <p:sp>
        <p:nvSpPr>
          <p:cNvPr id="45" name="Rectangle 44"/>
          <p:cNvSpPr/>
          <p:nvPr>
            <p:custDataLst>
              <p:tags r:id="rId29"/>
            </p:custDataLst>
          </p:nvPr>
        </p:nvSpPr>
        <p:spPr bwMode="gray">
          <a:xfrm>
            <a:off x="4209600" y="2839510"/>
            <a:ext cx="385915" cy="288008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17462" tIns="0" rIns="17462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CC1A5E42-2D46-4C26-AD35-290BC937D2DB}" type="datetime'''''''1''''''''''''''''0''6'''''''''''''">
              <a:rPr lang="en-US" sz="1000" smtClean="0">
                <a:solidFill>
                  <a:schemeClr val="bg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106</a:t>
            </a:fld>
            <a:r>
              <a:rPr lang="en-US" sz="1000" dirty="0" smtClean="0">
                <a:solidFill>
                  <a:schemeClr val="bg1"/>
                </a:solidFill>
                <a:latin typeface="Calibri"/>
                <a:sym typeface="Calibri"/>
              </a:rPr>
              <a:t/>
            </a:r>
            <a:br>
              <a:rPr lang="en-US" sz="1000" dirty="0" smtClean="0">
                <a:solidFill>
                  <a:schemeClr val="bg1"/>
                </a:solidFill>
                <a:latin typeface="Calibri"/>
                <a:sym typeface="Calibri"/>
              </a:rPr>
            </a:br>
            <a:r>
              <a:rPr lang="en-US" sz="1000" dirty="0" smtClean="0">
                <a:solidFill>
                  <a:schemeClr val="bg1"/>
                </a:solidFill>
                <a:latin typeface="Calibri"/>
                <a:sym typeface="Calibri"/>
              </a:rPr>
              <a:t>(</a:t>
            </a:r>
            <a:fld id="{02F42A3E-7C17-4AC3-B0AA-DA3A75EB975C}" type="datetime'''1''''''''''''''4''''''''''''''%'''''''''''''">
              <a:rPr lang="en-US" sz="1000" smtClean="0">
                <a:solidFill>
                  <a:schemeClr val="bg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14%</a:t>
            </a:fld>
            <a:r>
              <a:rPr lang="en-US" sz="1000" dirty="0" smtClean="0">
                <a:solidFill>
                  <a:schemeClr val="bg1"/>
                </a:solidFill>
                <a:latin typeface="Calibri"/>
                <a:sym typeface="Calibri"/>
              </a:rPr>
              <a:t>)</a:t>
            </a:r>
            <a:endParaRPr lang="en-US" sz="1000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25" name="Rectangle 24"/>
          <p:cNvSpPr/>
          <p:nvPr>
            <p:custDataLst>
              <p:tags r:id="rId30"/>
            </p:custDataLst>
          </p:nvPr>
        </p:nvSpPr>
        <p:spPr bwMode="auto">
          <a:xfrm>
            <a:off x="3668578" y="5761590"/>
            <a:ext cx="435771" cy="201005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E848AE38-48E8-46E2-BDB8-C7887E107C96}" type="datetime'''''''''''''200''''''''''''''''''''''''''''7'''''''''''''">
              <a:rPr lang="en-US" sz="1400" smtClean="0">
                <a:solidFill>
                  <a:schemeClr val="tx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2007</a:t>
            </a:fld>
            <a:endParaRPr lang="en-US" sz="1400">
              <a:solidFill>
                <a:schemeClr val="tx1"/>
              </a:solidFill>
              <a:latin typeface="Calibri"/>
              <a:sym typeface="Calibri"/>
            </a:endParaRPr>
          </a:p>
        </p:txBody>
      </p:sp>
      <p:sp>
        <p:nvSpPr>
          <p:cNvPr id="33" name="Rectangle 32"/>
          <p:cNvSpPr/>
          <p:nvPr>
            <p:custDataLst>
              <p:tags r:id="rId31"/>
            </p:custDataLst>
          </p:nvPr>
        </p:nvSpPr>
        <p:spPr bwMode="auto">
          <a:xfrm>
            <a:off x="3727666" y="2751008"/>
            <a:ext cx="319442" cy="172504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20637" tIns="0" rIns="20637" bIns="0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C45923A6-1782-4D81-BBF2-086A265A7F37}" type="datetime'''''''''''''''''''''7''''''''2''''''''7'''''''''''''''''''">
              <a:rPr lang="en-US" sz="1200" b="1" smtClean="0">
                <a:solidFill>
                  <a:schemeClr val="tx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727</a:t>
            </a:fld>
            <a:endParaRPr lang="en-US" sz="1200" b="1">
              <a:solidFill>
                <a:schemeClr val="tx1"/>
              </a:solidFill>
              <a:latin typeface="Calibri"/>
              <a:sym typeface="Calibri"/>
            </a:endParaRPr>
          </a:p>
        </p:txBody>
      </p:sp>
      <p:sp>
        <p:nvSpPr>
          <p:cNvPr id="44" name="Rectangle 43"/>
          <p:cNvSpPr/>
          <p:nvPr>
            <p:custDataLst>
              <p:tags r:id="rId32"/>
            </p:custDataLst>
          </p:nvPr>
        </p:nvSpPr>
        <p:spPr bwMode="gray">
          <a:xfrm>
            <a:off x="3694430" y="2983514"/>
            <a:ext cx="385915" cy="288008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17462" tIns="0" rIns="17462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6776987B-9DB4-433E-A4B9-517778B384D3}" type="datetime'''9''''''''''''''''''''''''''''''''''''''5'''''''''">
              <a:rPr lang="en-US" sz="1000" smtClean="0">
                <a:solidFill>
                  <a:schemeClr val="bg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95</a:t>
            </a:fld>
            <a:r>
              <a:rPr lang="en-US" sz="1000" dirty="0" smtClean="0">
                <a:solidFill>
                  <a:schemeClr val="bg1"/>
                </a:solidFill>
                <a:latin typeface="Calibri"/>
                <a:sym typeface="Calibri"/>
              </a:rPr>
              <a:t/>
            </a:r>
            <a:br>
              <a:rPr lang="en-US" sz="1000" dirty="0" smtClean="0">
                <a:solidFill>
                  <a:schemeClr val="bg1"/>
                </a:solidFill>
                <a:latin typeface="Calibri"/>
                <a:sym typeface="Calibri"/>
              </a:rPr>
            </a:br>
            <a:r>
              <a:rPr lang="en-US" sz="1000" dirty="0" smtClean="0">
                <a:solidFill>
                  <a:schemeClr val="bg1"/>
                </a:solidFill>
                <a:latin typeface="Calibri"/>
                <a:sym typeface="Calibri"/>
              </a:rPr>
              <a:t>(</a:t>
            </a:r>
            <a:fld id="{DDFACC7F-BE8E-411B-8D53-13B0452B24C8}" type="datetime'''''''1''3%'''''''''''''''">
              <a:rPr lang="en-US" sz="1000" smtClean="0">
                <a:solidFill>
                  <a:schemeClr val="bg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13%</a:t>
            </a:fld>
            <a:r>
              <a:rPr lang="en-US" sz="1000" dirty="0" smtClean="0">
                <a:solidFill>
                  <a:schemeClr val="bg1"/>
                </a:solidFill>
                <a:latin typeface="Calibri"/>
                <a:sym typeface="Calibri"/>
              </a:rPr>
              <a:t>)</a:t>
            </a:r>
            <a:endParaRPr lang="en-US" sz="1000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24" name="Rectangle 23"/>
          <p:cNvSpPr/>
          <p:nvPr>
            <p:custDataLst>
              <p:tags r:id="rId33"/>
            </p:custDataLst>
          </p:nvPr>
        </p:nvSpPr>
        <p:spPr bwMode="auto">
          <a:xfrm>
            <a:off x="3153409" y="5761590"/>
            <a:ext cx="435771" cy="201005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43973F70-F740-4CC7-B8AA-98592DEE69D2}" type="datetime'''2''''''''''0''''''''''0''6'''''''''''''''''''''''''''''''''">
              <a:rPr lang="en-US" sz="1400" smtClean="0">
                <a:solidFill>
                  <a:schemeClr val="tx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2006</a:t>
            </a:fld>
            <a:endParaRPr lang="en-US" sz="1400">
              <a:solidFill>
                <a:schemeClr val="tx1"/>
              </a:solidFill>
              <a:latin typeface="Calibri"/>
              <a:sym typeface="Calibri"/>
            </a:endParaRPr>
          </a:p>
        </p:txBody>
      </p:sp>
      <p:sp>
        <p:nvSpPr>
          <p:cNvPr id="32" name="Rectangle 31"/>
          <p:cNvSpPr/>
          <p:nvPr>
            <p:custDataLst>
              <p:tags r:id="rId34"/>
            </p:custDataLst>
          </p:nvPr>
        </p:nvSpPr>
        <p:spPr bwMode="auto">
          <a:xfrm>
            <a:off x="3212497" y="2913012"/>
            <a:ext cx="319442" cy="172504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20637" tIns="0" rIns="20637" bIns="0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8F82DF4C-AE31-4ECD-B19A-6B88F54B7970}" type="datetime'''''''''''''''6''''''''''''''''''''''''8''''''''''''4'''''''''">
              <a:rPr lang="en-US" sz="1200" b="1" smtClean="0">
                <a:solidFill>
                  <a:schemeClr val="tx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684</a:t>
            </a:fld>
            <a:endParaRPr lang="en-US" sz="1200" b="1">
              <a:solidFill>
                <a:schemeClr val="tx1"/>
              </a:solidFill>
              <a:latin typeface="Calibri"/>
              <a:sym typeface="Calibri"/>
            </a:endParaRPr>
          </a:p>
        </p:txBody>
      </p:sp>
      <p:sp>
        <p:nvSpPr>
          <p:cNvPr id="43" name="Rectangle 42"/>
          <p:cNvSpPr/>
          <p:nvPr>
            <p:custDataLst>
              <p:tags r:id="rId35"/>
            </p:custDataLst>
          </p:nvPr>
        </p:nvSpPr>
        <p:spPr bwMode="gray">
          <a:xfrm>
            <a:off x="3179261" y="3118518"/>
            <a:ext cx="385915" cy="288008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17462" tIns="0" rIns="17462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2FEC831A-96DA-4F00-A5E1-7FA56D395E1F}" type="datetime'8''''''''''''''''''''''''''''''''2'''''''''''''''''''">
              <a:rPr lang="en-US" sz="1000" smtClean="0">
                <a:solidFill>
                  <a:schemeClr val="bg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82</a:t>
            </a:fld>
            <a:r>
              <a:rPr lang="en-US" sz="1000" smtClean="0">
                <a:solidFill>
                  <a:schemeClr val="bg1"/>
                </a:solidFill>
                <a:latin typeface="Calibri"/>
                <a:sym typeface="Calibri"/>
              </a:rPr>
              <a:t/>
            </a:r>
            <a:br>
              <a:rPr lang="en-US" sz="1000" smtClean="0">
                <a:solidFill>
                  <a:schemeClr val="bg1"/>
                </a:solidFill>
                <a:latin typeface="Calibri"/>
                <a:sym typeface="Calibri"/>
              </a:rPr>
            </a:br>
            <a:r>
              <a:rPr lang="en-US" sz="1000" smtClean="0">
                <a:solidFill>
                  <a:schemeClr val="bg1"/>
                </a:solidFill>
                <a:latin typeface="Calibri"/>
                <a:sym typeface="Calibri"/>
              </a:rPr>
              <a:t>(</a:t>
            </a:r>
            <a:fld id="{6DFD59C1-B4C0-46A2-B83E-76AABF111956}" type="datetime'''''''''1''''2''''''''''''''''''%'''''''''''''''''''''''''''''">
              <a:rPr lang="en-US" sz="1000" smtClean="0">
                <a:solidFill>
                  <a:schemeClr val="bg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12%</a:t>
            </a:fld>
            <a:r>
              <a:rPr lang="en-US" sz="1000" smtClean="0">
                <a:solidFill>
                  <a:schemeClr val="bg1"/>
                </a:solidFill>
                <a:latin typeface="Calibri"/>
                <a:sym typeface="Calibri"/>
              </a:rPr>
              <a:t>)</a:t>
            </a:r>
            <a:endParaRPr lang="en-US" sz="100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23" name="Rectangle 22"/>
          <p:cNvSpPr/>
          <p:nvPr>
            <p:custDataLst>
              <p:tags r:id="rId36"/>
            </p:custDataLst>
          </p:nvPr>
        </p:nvSpPr>
        <p:spPr bwMode="auto">
          <a:xfrm>
            <a:off x="2638239" y="5761590"/>
            <a:ext cx="435771" cy="201005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06ECAB98-E788-4A02-8A23-A8D78A8C1DDC}" type="datetime'''''''''2''''0''''''''''''''''0''''''5'''''">
              <a:rPr lang="en-US" sz="1400" smtClean="0">
                <a:solidFill>
                  <a:schemeClr val="tx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2005</a:t>
            </a:fld>
            <a:endParaRPr lang="en-US" sz="1400">
              <a:solidFill>
                <a:schemeClr val="tx1"/>
              </a:solidFill>
              <a:latin typeface="Calibri"/>
              <a:sym typeface="Calibri"/>
            </a:endParaRPr>
          </a:p>
        </p:txBody>
      </p:sp>
      <p:sp>
        <p:nvSpPr>
          <p:cNvPr id="31" name="Rectangle 30"/>
          <p:cNvSpPr/>
          <p:nvPr>
            <p:custDataLst>
              <p:tags r:id="rId37"/>
            </p:custDataLst>
          </p:nvPr>
        </p:nvSpPr>
        <p:spPr bwMode="auto">
          <a:xfrm>
            <a:off x="2697327" y="3075016"/>
            <a:ext cx="319442" cy="172504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20637" tIns="0" rIns="20637" bIns="0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2C969F75-82F7-41AC-A063-C5CEE73C2942}" type="datetime'6''''''''''''''''4''''''''''''''''''''1'''''''''''">
              <a:rPr lang="en-US" sz="1200" b="1" smtClean="0">
                <a:solidFill>
                  <a:schemeClr val="tx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641</a:t>
            </a:fld>
            <a:endParaRPr lang="en-US" sz="1200" b="1">
              <a:solidFill>
                <a:schemeClr val="tx1"/>
              </a:solidFill>
              <a:latin typeface="Calibri"/>
              <a:sym typeface="Calibri"/>
            </a:endParaRPr>
          </a:p>
        </p:txBody>
      </p:sp>
      <p:sp>
        <p:nvSpPr>
          <p:cNvPr id="36" name="Rectangle 35"/>
          <p:cNvSpPr/>
          <p:nvPr>
            <p:custDataLst>
              <p:tags r:id="rId38"/>
            </p:custDataLst>
          </p:nvPr>
        </p:nvSpPr>
        <p:spPr bwMode="auto">
          <a:xfrm>
            <a:off x="5273176" y="2273995"/>
            <a:ext cx="319442" cy="172504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20637" tIns="0" rIns="20637" bIns="0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54C11C96-FDDF-4FE5-8CB7-10376832DB50}" type="datetime'8''''''''''5''''''''''5'''''''''''''''''''''''">
              <a:rPr lang="en-US" sz="1200" b="1" smtClean="0">
                <a:solidFill>
                  <a:schemeClr val="tx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855</a:t>
            </a:fld>
            <a:endParaRPr lang="en-US" sz="1200" b="1">
              <a:solidFill>
                <a:schemeClr val="tx1"/>
              </a:solidFill>
              <a:latin typeface="Calibri"/>
              <a:sym typeface="Calibri"/>
            </a:endParaRPr>
          </a:p>
        </p:txBody>
      </p:sp>
      <p:sp>
        <p:nvSpPr>
          <p:cNvPr id="84" name="Rectangle 83"/>
          <p:cNvSpPr/>
          <p:nvPr>
            <p:custDataLst>
              <p:tags r:id="rId39"/>
            </p:custDataLst>
          </p:nvPr>
        </p:nvSpPr>
        <p:spPr bwMode="auto">
          <a:xfrm>
            <a:off x="601566" y="2309929"/>
            <a:ext cx="291745" cy="177005"/>
          </a:xfrm>
          <a:prstGeom prst="rect">
            <a:avLst/>
          </a:prstGeom>
          <a:solidFill>
            <a:srgbClr val="0070C0"/>
          </a:solidFill>
          <a:ln w="19050" cmpd="sng">
            <a:solidFill>
              <a:schemeClr val="bg1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Rectangle 84"/>
          <p:cNvSpPr/>
          <p:nvPr>
            <p:custDataLst>
              <p:tags r:id="rId40"/>
            </p:custDataLst>
          </p:nvPr>
        </p:nvSpPr>
        <p:spPr bwMode="auto">
          <a:xfrm>
            <a:off x="601566" y="2558936"/>
            <a:ext cx="291745" cy="17700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 cmpd="sng">
            <a:solidFill>
              <a:schemeClr val="bg1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>
            <p:custDataLst>
              <p:tags r:id="rId41"/>
            </p:custDataLst>
          </p:nvPr>
        </p:nvSpPr>
        <p:spPr bwMode="auto">
          <a:xfrm>
            <a:off x="952398" y="2554436"/>
            <a:ext cx="1283307" cy="201005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fld id="{861A95F8-E21F-4F27-B827-FC363D2EE773}" type="datetime'R''''e''''''s''t ''of'' ''''''''P''''''''''''''h''a''rma'">
              <a:rPr lang="en-US" smtClean="0">
                <a:solidFill>
                  <a:schemeClr val="tx1"/>
                </a:solidFill>
                <a:latin typeface="Calibri"/>
                <a:sym typeface="Calibri"/>
              </a:rPr>
              <a:pPr>
                <a:spcBef>
                  <a:spcPct val="0"/>
                </a:spcBef>
                <a:spcAft>
                  <a:spcPct val="0"/>
                </a:spcAft>
              </a:pPr>
              <a:t>Rest of Pharma</a:t>
            </a:fld>
            <a:endParaRPr lang="en-US" dirty="0">
              <a:solidFill>
                <a:schemeClr val="tx1"/>
              </a:solidFill>
              <a:latin typeface="Calibri"/>
              <a:sym typeface="Calibri"/>
            </a:endParaRPr>
          </a:p>
        </p:txBody>
      </p:sp>
      <p:sp>
        <p:nvSpPr>
          <p:cNvPr id="12" name="Rectangle 11"/>
          <p:cNvSpPr/>
          <p:nvPr>
            <p:custDataLst>
              <p:tags r:id="rId42"/>
            </p:custDataLst>
          </p:nvPr>
        </p:nvSpPr>
        <p:spPr bwMode="auto">
          <a:xfrm>
            <a:off x="952398" y="2305429"/>
            <a:ext cx="1656298" cy="201005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fld id="{18C13B6A-77A5-4155-A599-DC94F0F23375}" type="datetime'B''''''''''''''''i''''o''ph''''ar''mac''''''eu''t''i''cals'">
              <a:rPr lang="en-US" smtClean="0">
                <a:solidFill>
                  <a:schemeClr val="tx1"/>
                </a:solidFill>
                <a:latin typeface="Calibri"/>
                <a:sym typeface="Calibri"/>
              </a:rPr>
              <a:pPr>
                <a:spcBef>
                  <a:spcPct val="0"/>
                </a:spcBef>
                <a:spcAft>
                  <a:spcPct val="0"/>
                </a:spcAft>
              </a:pPr>
              <a:t>Biopharmaceuticals</a:t>
            </a:fld>
            <a:endParaRPr lang="en-US" dirty="0">
              <a:solidFill>
                <a:schemeClr val="tx1"/>
              </a:solidFill>
              <a:latin typeface="Calibri"/>
              <a:sym typeface="Calibri"/>
            </a:endParaRPr>
          </a:p>
        </p:txBody>
      </p:sp>
      <p:sp>
        <p:nvSpPr>
          <p:cNvPr id="86" name="Rectangle 85"/>
          <p:cNvSpPr/>
          <p:nvPr>
            <p:custDataLst>
              <p:tags r:id="rId43"/>
            </p:custDataLst>
          </p:nvPr>
        </p:nvSpPr>
        <p:spPr>
          <a:xfrm>
            <a:off x="542392" y="1655911"/>
            <a:ext cx="5622637" cy="408245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 cmpd="sng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Evolution of the Pharmaceutical </a:t>
            </a:r>
            <a:r>
              <a:rPr lang="fr-FR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Market</a:t>
            </a:r>
            <a:endParaRPr lang="fr-FR" sz="18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– Billion USD, 2001-2011</a:t>
            </a:r>
            <a:endParaRPr lang="fr-FR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8" name="Rectangle 87"/>
          <p:cNvSpPr/>
          <p:nvPr>
            <p:custDataLst>
              <p:tags r:id="rId44"/>
            </p:custDataLst>
          </p:nvPr>
        </p:nvSpPr>
        <p:spPr>
          <a:xfrm>
            <a:off x="6569002" y="1771132"/>
            <a:ext cx="4808659" cy="408245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 cmpd="sng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Biopharmaceutical Global Production Capacity </a:t>
            </a:r>
            <a:r>
              <a:rPr 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– Share of production capacity, 2011</a:t>
            </a:r>
            <a:endParaRPr lang="fr-FR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4" name="ZoneTexte 63"/>
          <p:cNvSpPr txBox="1"/>
          <p:nvPr>
            <p:custDataLst>
              <p:tags r:id="rId45"/>
            </p:custDataLst>
          </p:nvPr>
        </p:nvSpPr>
        <p:spPr>
          <a:xfrm>
            <a:off x="7051153" y="6071084"/>
            <a:ext cx="4357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/>
              <a:t>Sources : </a:t>
            </a:r>
            <a:r>
              <a:rPr lang="fr-FR" sz="1400" dirty="0" err="1" smtClean="0"/>
              <a:t>GiResearch</a:t>
            </a:r>
            <a:endParaRPr lang="fr-FR" sz="1400" dirty="0"/>
          </a:p>
        </p:txBody>
      </p:sp>
      <p:graphicFrame>
        <p:nvGraphicFramePr>
          <p:cNvPr id="65" name="Objet 88"/>
          <p:cNvGraphicFramePr>
            <a:graphicFrameLocks noChangeAspect="1"/>
          </p:cNvGraphicFramePr>
          <p:nvPr>
            <p:custDataLst>
              <p:tags r:id="rId46"/>
            </p:custDataLst>
            <p:extLst>
              <p:ext uri="{D42A27DB-BD31-4B8C-83A1-F6EECF244321}">
                <p14:modId xmlns:p14="http://schemas.microsoft.com/office/powerpoint/2010/main" val="3402695859"/>
              </p:ext>
            </p:extLst>
          </p:nvPr>
        </p:nvGraphicFramePr>
        <p:xfrm>
          <a:off x="7315718" y="2146041"/>
          <a:ext cx="3057620" cy="3057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8" name="Gráfico" r:id="rId69" imgW="3057620" imgH="3057672" progId="MSGraph.Chart.8">
                  <p:embed followColorScheme="full"/>
                </p:oleObj>
              </mc:Choice>
              <mc:Fallback>
                <p:oleObj name="Gráfico" r:id="rId69" imgW="3057620" imgH="3057672" progId="MSGraph.Chart.8">
                  <p:embed followColorScheme="full"/>
                  <p:pic>
                    <p:nvPicPr>
                      <p:cNvPr id="0" name="Picture 1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718" y="2146041"/>
                        <a:ext cx="3057620" cy="30576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6" name="Connecteur droit 110"/>
          <p:cNvCxnSpPr/>
          <p:nvPr>
            <p:custDataLst>
              <p:tags r:id="rId47"/>
            </p:custDataLst>
          </p:nvPr>
        </p:nvCxnSpPr>
        <p:spPr bwMode="white">
          <a:xfrm flipH="1" flipV="1">
            <a:off x="7453831" y="3352539"/>
            <a:ext cx="1381125" cy="346075"/>
          </a:xfrm>
          <a:prstGeom prst="line">
            <a:avLst/>
          </a:prstGeom>
          <a:ln w="19050" cmpd="sng">
            <a:solidFill>
              <a:schemeClr val="bg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Arc 111"/>
          <p:cNvSpPr/>
          <p:nvPr>
            <p:custDataLst>
              <p:tags r:id="rId48"/>
            </p:custDataLst>
          </p:nvPr>
        </p:nvSpPr>
        <p:spPr bwMode="gray">
          <a:xfrm>
            <a:off x="7410969" y="2274627"/>
            <a:ext cx="2847973" cy="2847974"/>
          </a:xfrm>
          <a:prstGeom prst="arc">
            <a:avLst>
              <a:gd name="adj1" fmla="val 11644954"/>
              <a:gd name="adj2" fmla="val 16188503"/>
            </a:avLst>
          </a:prstGeom>
          <a:noFill/>
          <a:ln w="9525" cmpd="sng">
            <a:solidFill>
              <a:schemeClr val="accent2"/>
            </a:solidFill>
            <a:prstDash val="lgDash"/>
            <a:headEnd type="none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8" name="Connecteur droit 109"/>
          <p:cNvCxnSpPr/>
          <p:nvPr>
            <p:custDataLst>
              <p:tags r:id="rId49"/>
            </p:custDataLst>
          </p:nvPr>
        </p:nvCxnSpPr>
        <p:spPr bwMode="white">
          <a:xfrm flipH="1" flipV="1">
            <a:off x="8830193" y="2274627"/>
            <a:ext cx="4763" cy="1423987"/>
          </a:xfrm>
          <a:prstGeom prst="line">
            <a:avLst/>
          </a:prstGeom>
          <a:ln w="19050" cmpd="sng">
            <a:solidFill>
              <a:schemeClr val="bg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101"/>
          <p:cNvSpPr/>
          <p:nvPr>
            <p:custDataLst>
              <p:tags r:id="rId50"/>
            </p:custDataLst>
          </p:nvPr>
        </p:nvSpPr>
        <p:spPr bwMode="auto">
          <a:xfrm>
            <a:off x="7452243" y="2336539"/>
            <a:ext cx="492125" cy="212725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fld id="{C0A50A4D-3949-46A4-B356-865D6B3EDBCC}" type="datetime'''''O''''''t''''''h''''''''''e''''''''''''''''''''''rs'''''">
              <a:rPr lang="en-US" sz="1400" smtClean="0">
                <a:solidFill>
                  <a:schemeClr val="tx1"/>
                </a:solidFill>
                <a:latin typeface="Calibri"/>
                <a:sym typeface="Calibri"/>
              </a:rPr>
              <a:pPr algn="r">
                <a:spcBef>
                  <a:spcPct val="0"/>
                </a:spcBef>
                <a:spcAft>
                  <a:spcPct val="0"/>
                </a:spcAft>
              </a:pPr>
              <a:t>Others</a:t>
            </a:fld>
            <a:endParaRPr lang="en-US" sz="1400">
              <a:solidFill>
                <a:schemeClr val="tx1"/>
              </a:solidFill>
              <a:latin typeface="Calibri"/>
              <a:sym typeface="Calibri"/>
            </a:endParaRPr>
          </a:p>
        </p:txBody>
      </p:sp>
      <p:sp>
        <p:nvSpPr>
          <p:cNvPr id="70" name="Rectangle 100"/>
          <p:cNvSpPr/>
          <p:nvPr>
            <p:custDataLst>
              <p:tags r:id="rId51"/>
            </p:custDataLst>
          </p:nvPr>
        </p:nvSpPr>
        <p:spPr bwMode="auto">
          <a:xfrm>
            <a:off x="6752156" y="3474777"/>
            <a:ext cx="608012" cy="212725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fld id="{0F25BA30-EC8E-4E00-A189-6803DF8F2714}" type="datetime'N''''''''''o''''''''va''''''''''r''''t''i''''''''''s'''">
              <a:rPr lang="en-US" sz="1400" smtClean="0">
                <a:solidFill>
                  <a:schemeClr val="tx1"/>
                </a:solidFill>
                <a:latin typeface="Calibri"/>
                <a:sym typeface="Calibri"/>
              </a:rPr>
              <a:pPr algn="r">
                <a:spcBef>
                  <a:spcPct val="0"/>
                </a:spcBef>
                <a:spcAft>
                  <a:spcPct val="0"/>
                </a:spcAft>
              </a:pPr>
              <a:t>Novartis</a:t>
            </a:fld>
            <a:endParaRPr lang="en-US" sz="1400">
              <a:solidFill>
                <a:schemeClr val="tx1"/>
              </a:solidFill>
              <a:latin typeface="Calibri"/>
              <a:sym typeface="Calibri"/>
            </a:endParaRPr>
          </a:p>
        </p:txBody>
      </p:sp>
      <p:sp>
        <p:nvSpPr>
          <p:cNvPr id="71" name="Rectangle 106"/>
          <p:cNvSpPr/>
          <p:nvPr>
            <p:custDataLst>
              <p:tags r:id="rId52"/>
            </p:custDataLst>
          </p:nvPr>
        </p:nvSpPr>
        <p:spPr bwMode="gray">
          <a:xfrm>
            <a:off x="7524474" y="3467557"/>
            <a:ext cx="268287" cy="212725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25400" tIns="0" rIns="2540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B597D1CF-4296-4584-8E6B-F816F309FC57}" type="datetime'''''''''''''''''''''''''''''''''''''''5''''''''''''''%'">
              <a:rPr lang="en-US" sz="1400" b="1" smtClean="0">
                <a:solidFill>
                  <a:schemeClr val="bg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5%</a:t>
            </a:fld>
            <a:endParaRPr lang="en-US" sz="1400" b="1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72" name="Rectangle 99"/>
          <p:cNvSpPr/>
          <p:nvPr>
            <p:custDataLst>
              <p:tags r:id="rId53"/>
            </p:custDataLst>
          </p:nvPr>
        </p:nvSpPr>
        <p:spPr bwMode="auto">
          <a:xfrm>
            <a:off x="6901381" y="3979602"/>
            <a:ext cx="488950" cy="212725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fld id="{CC8B7988-046A-4D41-BDEA-77AB755454E4}" type="datetime'''''E''''l''''''i'' ''Li''''l''ly'''''''">
              <a:rPr lang="en-US" sz="1400" smtClean="0">
                <a:solidFill>
                  <a:schemeClr val="tx1"/>
                </a:solidFill>
                <a:latin typeface="Calibri"/>
                <a:sym typeface="Calibri"/>
              </a:rPr>
              <a:pPr algn="r">
                <a:spcBef>
                  <a:spcPct val="0"/>
                </a:spcBef>
                <a:spcAft>
                  <a:spcPct val="0"/>
                </a:spcAft>
              </a:pPr>
              <a:t>Eli Lilly</a:t>
            </a:fld>
            <a:endParaRPr lang="en-US" sz="1400">
              <a:solidFill>
                <a:schemeClr val="tx1"/>
              </a:solidFill>
              <a:latin typeface="Calibri"/>
              <a:sym typeface="Calibri"/>
            </a:endParaRPr>
          </a:p>
        </p:txBody>
      </p:sp>
      <p:sp>
        <p:nvSpPr>
          <p:cNvPr id="73" name="Rectangle 105"/>
          <p:cNvSpPr/>
          <p:nvPr>
            <p:custDataLst>
              <p:tags r:id="rId54"/>
            </p:custDataLst>
          </p:nvPr>
        </p:nvSpPr>
        <p:spPr bwMode="gray">
          <a:xfrm>
            <a:off x="7537170" y="3851014"/>
            <a:ext cx="268287" cy="212725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25400" tIns="0" rIns="2540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E1175635-C543-4E04-89BD-A824BB8B9F7A}" type="datetime'''''''''''''''''''''''''5''''''''''''''''''%'''''''''">
              <a:rPr lang="en-US" sz="1400" b="1" smtClean="0">
                <a:solidFill>
                  <a:schemeClr val="bg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5%</a:t>
            </a:fld>
            <a:endParaRPr lang="en-US" sz="1400" b="1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74" name="Rectangle 98"/>
          <p:cNvSpPr/>
          <p:nvPr>
            <p:custDataLst>
              <p:tags r:id="rId55"/>
            </p:custDataLst>
          </p:nvPr>
        </p:nvSpPr>
        <p:spPr bwMode="auto">
          <a:xfrm>
            <a:off x="7142681" y="4474902"/>
            <a:ext cx="449262" cy="212725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fld id="{52043C30-F688-4AF6-B46D-FF72A26D0BFD}" type="datetime'''''S''''''''''''''''''''''an''''o''''''''''f''''''i'''''''''">
              <a:rPr lang="en-US" sz="1400" smtClean="0">
                <a:solidFill>
                  <a:schemeClr val="tx1"/>
                </a:solidFill>
                <a:latin typeface="Calibri"/>
                <a:sym typeface="Calibri"/>
              </a:rPr>
              <a:pPr algn="r">
                <a:spcBef>
                  <a:spcPct val="0"/>
                </a:spcBef>
                <a:spcAft>
                  <a:spcPct val="0"/>
                </a:spcAft>
              </a:pPr>
              <a:t>Sanofi</a:t>
            </a:fld>
            <a:endParaRPr lang="en-US" sz="1400">
              <a:solidFill>
                <a:schemeClr val="tx1"/>
              </a:solidFill>
              <a:latin typeface="Calibri"/>
              <a:sym typeface="Calibri"/>
            </a:endParaRPr>
          </a:p>
        </p:txBody>
      </p:sp>
      <p:sp>
        <p:nvSpPr>
          <p:cNvPr id="75" name="Rectangle 97"/>
          <p:cNvSpPr/>
          <p:nvPr>
            <p:custDataLst>
              <p:tags r:id="rId56"/>
            </p:custDataLst>
          </p:nvPr>
        </p:nvSpPr>
        <p:spPr bwMode="auto">
          <a:xfrm>
            <a:off x="7588768" y="4884477"/>
            <a:ext cx="407987" cy="212725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fld id="{37F20C27-7AB6-41AE-AEE9-5DA50F6431C7}" type="datetime'''''P''''''''''''''''''''''''''''''f''iz''''''''''e''''''''r'">
              <a:rPr lang="en-US" sz="1400" smtClean="0">
                <a:solidFill>
                  <a:schemeClr val="tx1"/>
                </a:solidFill>
                <a:latin typeface="Calibri"/>
                <a:sym typeface="Calibri"/>
              </a:rPr>
              <a:pPr algn="r">
                <a:spcBef>
                  <a:spcPct val="0"/>
                </a:spcBef>
                <a:spcAft>
                  <a:spcPct val="0"/>
                </a:spcAft>
              </a:pPr>
              <a:t>Pfizer</a:t>
            </a:fld>
            <a:endParaRPr lang="en-US" sz="1400">
              <a:solidFill>
                <a:schemeClr val="tx1"/>
              </a:solidFill>
              <a:latin typeface="Calibri"/>
              <a:sym typeface="Calibri"/>
            </a:endParaRPr>
          </a:p>
        </p:txBody>
      </p:sp>
      <p:sp>
        <p:nvSpPr>
          <p:cNvPr id="76" name="Rectangle 96"/>
          <p:cNvSpPr/>
          <p:nvPr>
            <p:custDataLst>
              <p:tags r:id="rId57"/>
            </p:custDataLst>
          </p:nvPr>
        </p:nvSpPr>
        <p:spPr bwMode="auto">
          <a:xfrm>
            <a:off x="8145981" y="5122602"/>
            <a:ext cx="417512" cy="212725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fld id="{D95EAE34-DCCA-4BF5-97E9-0BD4086FD989}" type="datetime'''''''Lo''''''''''''''nz''a'''''''">
              <a:rPr lang="en-US" sz="1400" smtClean="0">
                <a:solidFill>
                  <a:schemeClr val="tx1"/>
                </a:solidFill>
                <a:latin typeface="Calibri"/>
                <a:sym typeface="Calibri"/>
              </a:rPr>
              <a:pPr algn="r">
                <a:spcBef>
                  <a:spcPct val="0"/>
                </a:spcBef>
                <a:spcAft>
                  <a:spcPct val="0"/>
                </a:spcAft>
              </a:pPr>
              <a:t>Lonza</a:t>
            </a:fld>
            <a:endParaRPr lang="en-US" sz="1400">
              <a:solidFill>
                <a:schemeClr val="tx1"/>
              </a:solidFill>
              <a:latin typeface="Calibri"/>
              <a:sym typeface="Calibri"/>
            </a:endParaRPr>
          </a:p>
        </p:txBody>
      </p:sp>
      <p:sp>
        <p:nvSpPr>
          <p:cNvPr id="77" name="Rectangle 95"/>
          <p:cNvSpPr/>
          <p:nvPr>
            <p:custDataLst>
              <p:tags r:id="rId58"/>
            </p:custDataLst>
          </p:nvPr>
        </p:nvSpPr>
        <p:spPr bwMode="auto">
          <a:xfrm>
            <a:off x="9073081" y="5163877"/>
            <a:ext cx="511175" cy="212725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fld id="{2D53D55F-728C-4934-8CA6-C6F468E3BE56}" type="datetime'''''''''''''''''''A''''''''''''''''''''m''g''''e''''''''''n'''">
              <a:rPr lang="en-US" sz="1400" smtClean="0">
                <a:solidFill>
                  <a:schemeClr val="tx1"/>
                </a:solidFill>
                <a:latin typeface="Calibri"/>
                <a:sym typeface="Calibri"/>
              </a:rPr>
              <a:pPr>
                <a:spcBef>
                  <a:spcPct val="0"/>
                </a:spcBef>
                <a:spcAft>
                  <a:spcPct val="0"/>
                </a:spcAft>
              </a:pPr>
              <a:t>Amgen</a:t>
            </a:fld>
            <a:endParaRPr lang="en-US" sz="1400">
              <a:solidFill>
                <a:schemeClr val="tx1"/>
              </a:solidFill>
              <a:latin typeface="Calibri"/>
              <a:sym typeface="Calibri"/>
            </a:endParaRPr>
          </a:p>
        </p:txBody>
      </p:sp>
      <p:sp>
        <p:nvSpPr>
          <p:cNvPr id="78" name="Rectangle 94"/>
          <p:cNvSpPr/>
          <p:nvPr>
            <p:custDataLst>
              <p:tags r:id="rId59"/>
            </p:custDataLst>
          </p:nvPr>
        </p:nvSpPr>
        <p:spPr bwMode="auto">
          <a:xfrm>
            <a:off x="9857306" y="4738427"/>
            <a:ext cx="844550" cy="425450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fld id="{65EAFDFE-FD90-42FA-A052-E4BC4A5B2877}" type="datetime'B''''o''eh''r''i''ng''''er &#10;In''g''''e''''''l''h''''''''eim'''">
              <a:rPr lang="en-US" sz="1400" smtClean="0">
                <a:solidFill>
                  <a:schemeClr val="tx1"/>
                </a:solidFill>
                <a:latin typeface="Calibri"/>
                <a:sym typeface="Calibri"/>
              </a:rPr>
              <a:pPr>
                <a:spcBef>
                  <a:spcPct val="0"/>
                </a:spcBef>
                <a:spcAft>
                  <a:spcPct val="0"/>
                </a:spcAft>
              </a:pPr>
              <a:t>Boehringer 
Ingelheim</a:t>
            </a:fld>
            <a:endParaRPr lang="en-US" sz="1400">
              <a:solidFill>
                <a:schemeClr val="tx1"/>
              </a:solidFill>
              <a:latin typeface="Calibri"/>
              <a:sym typeface="Calibri"/>
            </a:endParaRPr>
          </a:p>
        </p:txBody>
      </p:sp>
      <p:sp>
        <p:nvSpPr>
          <p:cNvPr id="79" name="Rectangle 93"/>
          <p:cNvSpPr/>
          <p:nvPr>
            <p:custDataLst>
              <p:tags r:id="rId60"/>
            </p:custDataLst>
          </p:nvPr>
        </p:nvSpPr>
        <p:spPr bwMode="auto">
          <a:xfrm>
            <a:off x="10285931" y="3957377"/>
            <a:ext cx="755650" cy="425450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fld id="{278FD5D9-0620-463E-8516-7D9F2DE611D3}" type="datetime'''''''J''''o''''h''''n''s''on'''''''' ''&#10;&amp;'' ''Joh''ns''on'''">
              <a:rPr lang="en-US" sz="1400" smtClean="0">
                <a:solidFill>
                  <a:schemeClr val="tx1"/>
                </a:solidFill>
                <a:latin typeface="Calibri"/>
                <a:sym typeface="Calibri"/>
              </a:rPr>
              <a:pPr>
                <a:spcBef>
                  <a:spcPct val="0"/>
                </a:spcBef>
                <a:spcAft>
                  <a:spcPct val="0"/>
                </a:spcAft>
              </a:pPr>
              <a:t>Johnson 
&amp; Johnson</a:t>
            </a:fld>
            <a:endParaRPr lang="en-US" sz="1400" dirty="0">
              <a:solidFill>
                <a:schemeClr val="tx1"/>
              </a:solidFill>
              <a:latin typeface="Calibri"/>
              <a:sym typeface="Calibri"/>
            </a:endParaRPr>
          </a:p>
        </p:txBody>
      </p:sp>
      <p:sp>
        <p:nvSpPr>
          <p:cNvPr id="80" name="Rectangle 92"/>
          <p:cNvSpPr/>
          <p:nvPr>
            <p:custDataLst>
              <p:tags r:id="rId61"/>
            </p:custDataLst>
          </p:nvPr>
        </p:nvSpPr>
        <p:spPr bwMode="auto">
          <a:xfrm>
            <a:off x="9874768" y="2463539"/>
            <a:ext cx="447675" cy="212725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fld id="{2255E87D-9EDC-44A8-BDFC-5F289FE0A4F9}" type="datetime'''''''''''''''''''R''o''''''''''''''c''''''''''''''h''''e'">
              <a:rPr lang="en-US" sz="1400" smtClean="0">
                <a:solidFill>
                  <a:schemeClr val="tx1"/>
                </a:solidFill>
                <a:latin typeface="Calibri"/>
                <a:sym typeface="Calibri"/>
              </a:rPr>
              <a:pPr>
                <a:spcBef>
                  <a:spcPct val="0"/>
                </a:spcBef>
                <a:spcAft>
                  <a:spcPct val="0"/>
                </a:spcAft>
              </a:pPr>
              <a:t>Roche</a:t>
            </a:fld>
            <a:endParaRPr lang="en-US" sz="1400">
              <a:solidFill>
                <a:schemeClr val="tx1"/>
              </a:solidFill>
              <a:latin typeface="Calibri"/>
              <a:sym typeface="Calibri"/>
            </a:endParaRPr>
          </a:p>
        </p:txBody>
      </p:sp>
      <p:sp>
        <p:nvSpPr>
          <p:cNvPr id="81" name="Rectangle 89"/>
          <p:cNvSpPr/>
          <p:nvPr>
            <p:custDataLst>
              <p:tags r:id="rId62"/>
            </p:custDataLst>
          </p:nvPr>
        </p:nvSpPr>
        <p:spPr bwMode="gray">
          <a:xfrm>
            <a:off x="9397308" y="2779790"/>
            <a:ext cx="358775" cy="212725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25400" tIns="0" rIns="2540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71E7967C-5654-4B4B-8186-E2DB3EE16813}" type="datetime'''''2''''''''''''5''%'''''''''''''''''''''''''''''''''''''''''">
              <a:rPr lang="en-US" sz="1400" b="1" smtClean="0">
                <a:solidFill>
                  <a:schemeClr val="bg1"/>
                </a:solidFill>
                <a:latin typeface="Calibri"/>
                <a:sym typeface="Calibri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25%</a:t>
            </a:fld>
            <a:endParaRPr lang="en-US" sz="1400" b="1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82" name="Ellipse 107"/>
          <p:cNvSpPr/>
          <p:nvPr>
            <p:custDataLst>
              <p:tags r:id="rId63"/>
            </p:custDataLst>
          </p:nvPr>
        </p:nvSpPr>
        <p:spPr>
          <a:xfrm>
            <a:off x="8185668" y="3049327"/>
            <a:ext cx="1320800" cy="1320800"/>
          </a:xfrm>
          <a:prstGeom prst="ellipse">
            <a:avLst/>
          </a:prstGeom>
          <a:solidFill>
            <a:schemeClr val="bg1"/>
          </a:solidFill>
          <a:ln w="3175" cmpd="sng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8148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1"/>
          <p:cNvSpPr txBox="1"/>
          <p:nvPr/>
        </p:nvSpPr>
        <p:spPr>
          <a:xfrm>
            <a:off x="0" y="791815"/>
            <a:ext cx="11522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Projected value of world chemical production: </a:t>
            </a:r>
            <a:endParaRPr lang="en-US" sz="3000" dirty="0" smtClean="0"/>
          </a:p>
          <a:p>
            <a:pPr algn="ctr"/>
            <a:r>
              <a:rPr lang="en-US" sz="3000" dirty="0" smtClean="0"/>
              <a:t>2005</a:t>
            </a:r>
            <a:r>
              <a:rPr lang="en-US" sz="3000" dirty="0"/>
              <a:t>, 2010 and </a:t>
            </a:r>
            <a:r>
              <a:rPr lang="en-US" sz="3000" dirty="0" smtClean="0"/>
              <a:t>2025 </a:t>
            </a:r>
            <a:endParaRPr lang="en-US" sz="3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43620" y="1871935"/>
            <a:ext cx="11812331" cy="34398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9733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025" y="215751"/>
            <a:ext cx="8595444" cy="630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49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493" y="143743"/>
            <a:ext cx="1620000" cy="6808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05" y="1"/>
            <a:ext cx="11282446" cy="6480174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343362" y="-273"/>
            <a:ext cx="8530688" cy="612300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 b="1">
                <a:solidFill>
                  <a:srgbClr val="FF0000"/>
                </a:solidFill>
                <a:latin typeface="+mj-lt"/>
                <a:ea typeface="Arial Unicode MS" pitchFamily="34" charset="-128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 b="1">
                <a:solidFill>
                  <a:srgbClr val="FF0000"/>
                </a:solidFill>
                <a:latin typeface="Arial" charset="0"/>
                <a:ea typeface="Arial Unicode MS" pitchFamily="34" charset="-128"/>
                <a:cs typeface="Arial Unicode MS" pitchFamily="32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 b="1">
                <a:solidFill>
                  <a:srgbClr val="FF0000"/>
                </a:solidFill>
                <a:latin typeface="Arial" charset="0"/>
                <a:ea typeface="Arial Unicode MS" pitchFamily="34" charset="-128"/>
                <a:cs typeface="Arial Unicode MS" pitchFamily="32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 b="1">
                <a:solidFill>
                  <a:srgbClr val="FF0000"/>
                </a:solidFill>
                <a:latin typeface="Arial" charset="0"/>
                <a:ea typeface="Arial Unicode MS" pitchFamily="34" charset="-128"/>
                <a:cs typeface="Arial Unicode MS" pitchFamily="32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 b="1">
                <a:solidFill>
                  <a:srgbClr val="FF0000"/>
                </a:solidFill>
                <a:latin typeface="Arial" charset="0"/>
                <a:ea typeface="Arial Unicode MS" pitchFamily="34" charset="-128"/>
                <a:cs typeface="Arial Unicode MS" pitchFamily="32" charset="0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200" b="1">
                <a:solidFill>
                  <a:srgbClr val="FF0000"/>
                </a:solidFill>
                <a:latin typeface="Arial" charset="0"/>
                <a:cs typeface="Arial Unicode MS" pitchFamily="32" charset="0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200" b="1">
                <a:solidFill>
                  <a:srgbClr val="FF0000"/>
                </a:solidFill>
                <a:latin typeface="Arial" charset="0"/>
                <a:cs typeface="Arial Unicode MS" pitchFamily="32" charset="0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200" b="1">
                <a:solidFill>
                  <a:srgbClr val="FF0000"/>
                </a:solidFill>
                <a:latin typeface="Arial" charset="0"/>
                <a:cs typeface="Arial Unicode MS" pitchFamily="32" charset="0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200" b="1">
                <a:solidFill>
                  <a:srgbClr val="FF0000"/>
                </a:solidFill>
                <a:latin typeface="Arial" charset="0"/>
                <a:cs typeface="Arial Unicode MS" pitchFamily="32" charset="0"/>
              </a:defRPr>
            </a:lvl9pPr>
          </a:lstStyle>
          <a:p>
            <a:r>
              <a:rPr lang="de-DE" sz="2500" dirty="0" smtClean="0">
                <a:solidFill>
                  <a:srgbClr val="003366"/>
                </a:solidFill>
              </a:rPr>
              <a:t>Synthetic biology in the world</a:t>
            </a:r>
            <a:endParaRPr lang="en-GB" sz="2500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676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i59.tinypic.com/ht5w07.png"/>
          <p:cNvPicPr>
            <a:picLocks noChangeAspect="1" noChangeArrowheads="1"/>
          </p:cNvPicPr>
          <p:nvPr/>
        </p:nvPicPr>
        <p:blipFill>
          <a:blip r:embed="rId3" cstate="print"/>
          <a:srcRect t="7030" r="367"/>
          <a:stretch>
            <a:fillRect/>
          </a:stretch>
        </p:blipFill>
        <p:spPr bwMode="auto">
          <a:xfrm>
            <a:off x="72405" y="694761"/>
            <a:ext cx="9145016" cy="5713678"/>
          </a:xfrm>
          <a:prstGeom prst="rect">
            <a:avLst/>
          </a:prstGeom>
          <a:noFill/>
        </p:spPr>
      </p:pic>
      <p:sp>
        <p:nvSpPr>
          <p:cNvPr id="6" name="CaixaDeTexto 1"/>
          <p:cNvSpPr txBox="1"/>
          <p:nvPr/>
        </p:nvSpPr>
        <p:spPr>
          <a:xfrm>
            <a:off x="27693" y="280208"/>
            <a:ext cx="92174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002060"/>
                </a:solidFill>
              </a:rPr>
              <a:t>World Ethanol and Biodiesel Production: 1975-2012</a:t>
            </a:r>
            <a:endParaRPr lang="en-US" sz="3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432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1"/>
          <p:cNvSpPr txBox="1"/>
          <p:nvPr/>
        </p:nvSpPr>
        <p:spPr>
          <a:xfrm>
            <a:off x="0" y="215751"/>
            <a:ext cx="97214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2060"/>
                </a:solidFill>
              </a:rPr>
              <a:t>World ethanol and biodiesel production: projections </a:t>
            </a:r>
            <a:r>
              <a:rPr lang="en-US" sz="3000" dirty="0" smtClean="0">
                <a:solidFill>
                  <a:srgbClr val="002060"/>
                </a:solidFill>
              </a:rPr>
              <a:t> </a:t>
            </a:r>
            <a:endParaRPr lang="en-US" sz="3000" dirty="0">
              <a:solidFill>
                <a:srgbClr val="002060"/>
              </a:solidFill>
            </a:endParaRPr>
          </a:p>
        </p:txBody>
      </p:sp>
      <p:sp>
        <p:nvSpPr>
          <p:cNvPr id="5" name="CaixaDeTexto 1"/>
          <p:cNvSpPr txBox="1"/>
          <p:nvPr/>
        </p:nvSpPr>
        <p:spPr>
          <a:xfrm>
            <a:off x="9073405" y="5997877"/>
            <a:ext cx="2248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>
                <a:solidFill>
                  <a:srgbClr val="002060"/>
                </a:solidFill>
              </a:rPr>
              <a:t>Source</a:t>
            </a:r>
            <a:r>
              <a:rPr lang="pt-BR" dirty="0" smtClean="0">
                <a:solidFill>
                  <a:srgbClr val="002060"/>
                </a:solidFill>
              </a:rPr>
              <a:t>: OECD (2009)</a:t>
            </a:r>
            <a:endParaRPr lang="pt-BR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4" y="791815"/>
            <a:ext cx="9090969" cy="5498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432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 bwMode="auto">
          <a:xfrm>
            <a:off x="648469" y="722313"/>
            <a:ext cx="10144372" cy="5182070"/>
          </a:xfrm>
          <a:prstGeom prst="roundRect">
            <a:avLst>
              <a:gd name="adj" fmla="val 6617"/>
            </a:avLst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pitchFamily="32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648469" y="2231975"/>
            <a:ext cx="10144372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pt-BR" sz="5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Some </a:t>
            </a:r>
            <a:r>
              <a:rPr lang="pt-BR" sz="500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numbers</a:t>
            </a:r>
            <a:r>
              <a:rPr lang="pt-BR" sz="5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</a:t>
            </a:r>
            <a:r>
              <a:rPr lang="pt-BR" sz="500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of</a:t>
            </a:r>
            <a:r>
              <a:rPr lang="pt-BR" sz="5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</a:t>
            </a:r>
            <a:r>
              <a:rPr lang="pt-BR" sz="500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the</a:t>
            </a:r>
            <a:r>
              <a:rPr lang="pt-BR" sz="5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</a:t>
            </a:r>
            <a:r>
              <a:rPr lang="pt-BR" sz="500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bioeconomy</a:t>
            </a:r>
            <a:r>
              <a:rPr lang="pt-BR" sz="5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in </a:t>
            </a:r>
            <a:r>
              <a:rPr lang="pt-BR" sz="500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Brazil</a:t>
            </a:r>
            <a:endParaRPr lang="pt-BR" sz="500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741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950"/>
            <a:ext cx="5971484" cy="645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0" y="272306"/>
            <a:ext cx="5971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err="1" smtClean="0">
                <a:solidFill>
                  <a:srgbClr val="002060"/>
                </a:solidFill>
              </a:rPr>
              <a:t>Distribution</a:t>
            </a:r>
            <a:r>
              <a:rPr lang="pt-BR" sz="2400" dirty="0" smtClean="0">
                <a:solidFill>
                  <a:srgbClr val="002060"/>
                </a:solidFill>
              </a:rPr>
              <a:t> </a:t>
            </a:r>
            <a:r>
              <a:rPr lang="pt-BR" sz="2400" dirty="0" err="1" smtClean="0">
                <a:solidFill>
                  <a:srgbClr val="002060"/>
                </a:solidFill>
              </a:rPr>
              <a:t>of</a:t>
            </a:r>
            <a:r>
              <a:rPr lang="pt-BR" sz="2400" dirty="0" smtClean="0">
                <a:solidFill>
                  <a:srgbClr val="002060"/>
                </a:solidFill>
              </a:rPr>
              <a:t> </a:t>
            </a:r>
            <a:r>
              <a:rPr lang="pt-BR" sz="2400" dirty="0" err="1" smtClean="0">
                <a:solidFill>
                  <a:srgbClr val="002060"/>
                </a:solidFill>
              </a:rPr>
              <a:t>the</a:t>
            </a:r>
            <a:r>
              <a:rPr lang="pt-BR" sz="2400" dirty="0" smtClean="0">
                <a:solidFill>
                  <a:srgbClr val="002060"/>
                </a:solidFill>
              </a:rPr>
              <a:t> </a:t>
            </a:r>
            <a:r>
              <a:rPr lang="pt-BR" sz="2400" dirty="0" err="1" smtClean="0">
                <a:solidFill>
                  <a:srgbClr val="002060"/>
                </a:solidFill>
              </a:rPr>
              <a:t>Biotechnology</a:t>
            </a:r>
            <a:r>
              <a:rPr lang="pt-BR" sz="2400" dirty="0" smtClean="0">
                <a:solidFill>
                  <a:srgbClr val="002060"/>
                </a:solidFill>
              </a:rPr>
              <a:t> </a:t>
            </a:r>
            <a:r>
              <a:rPr lang="pt-BR" sz="2400" dirty="0" err="1" smtClean="0">
                <a:solidFill>
                  <a:srgbClr val="002060"/>
                </a:solidFill>
              </a:rPr>
              <a:t>Industry</a:t>
            </a:r>
            <a:r>
              <a:rPr lang="pt-BR" sz="2400" dirty="0" smtClean="0">
                <a:solidFill>
                  <a:srgbClr val="002060"/>
                </a:solidFill>
              </a:rPr>
              <a:t> in </a:t>
            </a:r>
            <a:r>
              <a:rPr lang="pt-BR" sz="2400" dirty="0" err="1" smtClean="0">
                <a:solidFill>
                  <a:srgbClr val="002060"/>
                </a:solidFill>
              </a:rPr>
              <a:t>Brazil</a:t>
            </a:r>
            <a:endParaRPr lang="pt-BR" sz="2400" dirty="0">
              <a:solidFill>
                <a:srgbClr val="002060"/>
              </a:solidFill>
            </a:endParaRPr>
          </a:p>
        </p:txBody>
      </p:sp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834" y="2168697"/>
            <a:ext cx="5414602" cy="445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031833" y="1367879"/>
            <a:ext cx="5414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Biotechnology companies by area of </a:t>
            </a:r>
            <a:r>
              <a:rPr lang="en-US" sz="2400" dirty="0" smtClean="0">
                <a:solidFill>
                  <a:srgbClr val="002060"/>
                </a:solidFill>
              </a:rPr>
              <a:t>activity</a:t>
            </a:r>
            <a:endParaRPr lang="pt-BR" sz="2200" dirty="0">
              <a:solidFill>
                <a:srgbClr val="002060"/>
              </a:solidFill>
            </a:endParaRPr>
          </a:p>
        </p:txBody>
      </p:sp>
      <p:pic>
        <p:nvPicPr>
          <p:cNvPr id="84997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229" y="211948"/>
            <a:ext cx="1456675" cy="1159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1358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" y="143743"/>
            <a:ext cx="6116019" cy="6501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605" y="1193424"/>
            <a:ext cx="5370822" cy="5503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077" y="1222518"/>
            <a:ext cx="25812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277" y="211949"/>
            <a:ext cx="1232550" cy="9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6474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725" y="1193424"/>
            <a:ext cx="5364416" cy="5427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889" y="952971"/>
            <a:ext cx="466725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8074" y="952971"/>
            <a:ext cx="5580683" cy="5711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339" y="300748"/>
            <a:ext cx="1232550" cy="9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" y="1007839"/>
            <a:ext cx="2667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336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 bwMode="auto">
          <a:xfrm>
            <a:off x="648469" y="722313"/>
            <a:ext cx="10144372" cy="5182070"/>
          </a:xfrm>
          <a:prstGeom prst="roundRect">
            <a:avLst>
              <a:gd name="adj" fmla="val 6617"/>
            </a:avLst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pitchFamily="32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648469" y="1797600"/>
            <a:ext cx="10144372" cy="24006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pt-BR" sz="50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Nicholas </a:t>
            </a:r>
            <a:r>
              <a:rPr lang="pt-BR" sz="500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Georgesçu</a:t>
            </a:r>
            <a:r>
              <a:rPr lang="pt-BR" sz="500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-Roegen</a:t>
            </a:r>
            <a:r>
              <a:rPr lang="pt-BR" sz="50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, </a:t>
            </a:r>
            <a:r>
              <a:rPr lang="pt-BR" sz="5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bioeconomy </a:t>
            </a:r>
            <a:r>
              <a:rPr lang="pt-BR" sz="500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and</a:t>
            </a:r>
            <a:r>
              <a:rPr lang="pt-BR" sz="50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</a:t>
            </a:r>
            <a:r>
              <a:rPr lang="pt-BR" sz="500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the</a:t>
            </a:r>
            <a:endParaRPr lang="pt-BR" sz="500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  <a:p>
            <a:pPr lvl="0" algn="ctr"/>
            <a:r>
              <a:rPr lang="pt-BR" sz="5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new </a:t>
            </a:r>
            <a:r>
              <a:rPr lang="pt-BR" sz="50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approach </a:t>
            </a:r>
            <a:r>
              <a:rPr lang="pt-BR" sz="500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from</a:t>
            </a:r>
            <a:r>
              <a:rPr lang="pt-BR" sz="50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OECD</a:t>
            </a:r>
            <a:endParaRPr lang="pt-BR" sz="500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741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458" y="1918315"/>
            <a:ext cx="5153760" cy="4706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277" y="702686"/>
            <a:ext cx="1232550" cy="9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9767"/>
            <a:ext cx="6357457" cy="5945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3749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 bwMode="auto">
          <a:xfrm>
            <a:off x="648469" y="722313"/>
            <a:ext cx="10144372" cy="5182070"/>
          </a:xfrm>
          <a:prstGeom prst="roundRect">
            <a:avLst>
              <a:gd name="adj" fmla="val 6617"/>
            </a:avLst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pitchFamily="32" charset="0"/>
            </a:endParaRPr>
          </a:p>
        </p:txBody>
      </p:sp>
      <p:pic>
        <p:nvPicPr>
          <p:cNvPr id="1013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813" y="1490971"/>
            <a:ext cx="3524250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3192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931" y="3965575"/>
            <a:ext cx="8067675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382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" y="143744"/>
            <a:ext cx="6912768" cy="45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987" y="1275558"/>
            <a:ext cx="2518410" cy="2293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152525" y="150956"/>
            <a:ext cx="4392488" cy="42483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rgbClr val="00FF00"/>
              </a:buClr>
              <a:buSzPct val="110000"/>
              <a:buFont typeface="Wingdings" panose="05000000000000000000" pitchFamily="2" charset="2"/>
              <a:buNone/>
            </a:pPr>
            <a:r>
              <a:rPr lang="en-US" sz="2500" b="1" dirty="0" err="1" smtClean="0">
                <a:solidFill>
                  <a:srgbClr val="222268"/>
                </a:solidFill>
                <a:latin typeface="Calibri" panose="020F0502020204030204" pitchFamily="34" charset="0"/>
              </a:rPr>
              <a:t>Bioeconomy</a:t>
            </a:r>
            <a:r>
              <a:rPr lang="en-US" sz="2500" b="1" dirty="0" smtClean="0">
                <a:solidFill>
                  <a:srgbClr val="222268"/>
                </a:solidFill>
                <a:latin typeface="Calibri" panose="020F0502020204030204" pitchFamily="34" charset="0"/>
              </a:rPr>
              <a:t> </a:t>
            </a:r>
            <a:r>
              <a:rPr lang="en-US" sz="2500" dirty="0" smtClean="0">
                <a:solidFill>
                  <a:srgbClr val="222268"/>
                </a:solidFill>
                <a:latin typeface="Calibri" panose="020F0502020204030204" pitchFamily="34" charset="0"/>
              </a:rPr>
              <a:t>concept</a:t>
            </a:r>
            <a:endParaRPr lang="en-US" sz="2500" b="1" dirty="0">
              <a:solidFill>
                <a:srgbClr val="222268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147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" y="186718"/>
            <a:ext cx="2518410" cy="2293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15" y="1007839"/>
            <a:ext cx="7562710" cy="2520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3456781" y="287759"/>
            <a:ext cx="5256584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8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Advantages</a:t>
            </a:r>
            <a:endParaRPr lang="en-US" sz="3800" b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633245" y="4824263"/>
            <a:ext cx="3816822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38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Disadvantages</a:t>
            </a:r>
            <a:endParaRPr lang="en-US" sz="3800" b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</p:txBody>
      </p:sp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0" y="3813175"/>
            <a:ext cx="795337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0756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501" y="359767"/>
            <a:ext cx="9729683" cy="5832648"/>
          </a:xfrm>
          <a:prstGeom prst="rect">
            <a:avLst/>
          </a:prstGeom>
        </p:spPr>
      </p:pic>
      <p:sp>
        <p:nvSpPr>
          <p:cNvPr id="20" name="CaixaDeTexto 1"/>
          <p:cNvSpPr txBox="1"/>
          <p:nvPr/>
        </p:nvSpPr>
        <p:spPr>
          <a:xfrm>
            <a:off x="7921277" y="5832375"/>
            <a:ext cx="1815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err="1" smtClean="0">
                <a:solidFill>
                  <a:srgbClr val="002060"/>
                </a:solidFill>
              </a:rPr>
              <a:t>Source</a:t>
            </a:r>
            <a:r>
              <a:rPr lang="pt-BR" dirty="0" smtClean="0">
                <a:solidFill>
                  <a:srgbClr val="002060"/>
                </a:solidFill>
              </a:rPr>
              <a:t>: </a:t>
            </a:r>
            <a:r>
              <a:rPr lang="pt-BR" dirty="0" err="1" smtClean="0">
                <a:solidFill>
                  <a:srgbClr val="002060"/>
                </a:solidFill>
              </a:rPr>
              <a:t>GranBio</a:t>
            </a:r>
            <a:endParaRPr lang="pt-BR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6319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m 16" descr="brasil menor.bmp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653" y="1224135"/>
            <a:ext cx="7073904" cy="54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2016621" y="300207"/>
            <a:ext cx="7172141" cy="78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rgbClr val="00FF00"/>
              </a:buClr>
              <a:buSzPct val="110000"/>
              <a:buFont typeface="Wingdings" panose="05000000000000000000" pitchFamily="2" charset="2"/>
              <a:buNone/>
            </a:pPr>
            <a:r>
              <a:rPr lang="en-US" sz="3000" b="1" dirty="0">
                <a:solidFill>
                  <a:srgbClr val="222268"/>
                </a:solidFill>
                <a:latin typeface="Calibri" panose="020F0502020204030204" pitchFamily="34" charset="0"/>
              </a:rPr>
              <a:t>Potential areas for sugarcane production 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rgbClr val="00FF00"/>
              </a:buClr>
              <a:buSzPct val="110000"/>
              <a:buFont typeface="Wingdings" panose="05000000000000000000" pitchFamily="2" charset="2"/>
              <a:buNone/>
            </a:pPr>
            <a:r>
              <a:rPr lang="en-US" sz="3000" b="1" dirty="0">
                <a:solidFill>
                  <a:srgbClr val="222268"/>
                </a:solidFill>
                <a:latin typeface="Calibri" panose="020F0502020204030204" pitchFamily="34" charset="0"/>
              </a:rPr>
              <a:t>Soil and climate – without irrigation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080518" y="3829607"/>
            <a:ext cx="3384376" cy="2290800"/>
            <a:chOff x="975" y="2750"/>
            <a:chExt cx="1315" cy="1178"/>
          </a:xfrm>
        </p:grpSpPr>
        <p:sp>
          <p:nvSpPr>
            <p:cNvPr id="13323" name="Text Box 9"/>
            <p:cNvSpPr txBox="1">
              <a:spLocks noChangeArrowheads="1"/>
            </p:cNvSpPr>
            <p:nvPr/>
          </p:nvSpPr>
          <p:spPr bwMode="auto">
            <a:xfrm>
              <a:off x="1138" y="2750"/>
              <a:ext cx="1152" cy="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75000"/>
                </a:lnSpc>
                <a:spcBef>
                  <a:spcPct val="50000"/>
                </a:spcBef>
              </a:pPr>
              <a:r>
                <a:rPr lang="pt-BR" sz="1600" b="1" dirty="0" err="1">
                  <a:solidFill>
                    <a:srgbClr val="000000"/>
                  </a:solidFill>
                </a:rPr>
                <a:t>Amazon</a:t>
              </a:r>
              <a:r>
                <a:rPr lang="pt-BR" sz="1600" b="1" dirty="0">
                  <a:solidFill>
                    <a:srgbClr val="000000"/>
                  </a:solidFill>
                </a:rPr>
                <a:t> </a:t>
              </a:r>
              <a:r>
                <a:rPr lang="pt-BR" sz="1600" b="1" dirty="0" err="1">
                  <a:solidFill>
                    <a:srgbClr val="000000"/>
                  </a:solidFill>
                </a:rPr>
                <a:t>Rainforest</a:t>
              </a:r>
              <a:endParaRPr lang="pt-BR" sz="1600" b="1" dirty="0">
                <a:solidFill>
                  <a:srgbClr val="000000"/>
                </a:solidFill>
              </a:endParaRPr>
            </a:p>
            <a:p>
              <a:pPr eaLnBrk="1" hangingPunct="1">
                <a:lnSpc>
                  <a:spcPct val="75000"/>
                </a:lnSpc>
                <a:spcBef>
                  <a:spcPct val="50000"/>
                </a:spcBef>
              </a:pPr>
              <a:r>
                <a:rPr lang="pt-BR" sz="1600" b="1" dirty="0">
                  <a:solidFill>
                    <a:srgbClr val="000000"/>
                  </a:solidFill>
                </a:rPr>
                <a:t>Pantanal</a:t>
              </a:r>
            </a:p>
            <a:p>
              <a:pPr eaLnBrk="1" hangingPunct="1">
                <a:lnSpc>
                  <a:spcPct val="75000"/>
                </a:lnSpc>
                <a:spcBef>
                  <a:spcPct val="50000"/>
                </a:spcBef>
              </a:pPr>
              <a:r>
                <a:rPr lang="pt-BR" sz="1600" b="1" dirty="0" err="1">
                  <a:solidFill>
                    <a:srgbClr val="000000"/>
                  </a:solidFill>
                </a:rPr>
                <a:t>Atlantic</a:t>
              </a:r>
              <a:r>
                <a:rPr lang="pt-BR" sz="1600" b="1" dirty="0">
                  <a:solidFill>
                    <a:srgbClr val="000000"/>
                  </a:solidFill>
                </a:rPr>
                <a:t> Forest</a:t>
              </a:r>
            </a:p>
          </p:txBody>
        </p:sp>
        <p:sp>
          <p:nvSpPr>
            <p:cNvPr id="13324" name="Rectangle 10"/>
            <p:cNvSpPr>
              <a:spLocks noChangeArrowheads="1"/>
            </p:cNvSpPr>
            <p:nvPr/>
          </p:nvSpPr>
          <p:spPr bwMode="auto">
            <a:xfrm>
              <a:off x="975" y="2795"/>
              <a:ext cx="192" cy="69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3325" name="Rectangle 11"/>
            <p:cNvSpPr>
              <a:spLocks noChangeArrowheads="1"/>
            </p:cNvSpPr>
            <p:nvPr/>
          </p:nvSpPr>
          <p:spPr bwMode="auto">
            <a:xfrm>
              <a:off x="975" y="3385"/>
              <a:ext cx="192" cy="69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3326" name="Text Box 12"/>
            <p:cNvSpPr txBox="1">
              <a:spLocks noChangeArrowheads="1"/>
            </p:cNvSpPr>
            <p:nvPr/>
          </p:nvSpPr>
          <p:spPr bwMode="auto">
            <a:xfrm>
              <a:off x="1183" y="3339"/>
              <a:ext cx="1008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75000"/>
                </a:lnSpc>
                <a:spcBef>
                  <a:spcPct val="50000"/>
                </a:spcBef>
              </a:pPr>
              <a:r>
                <a:rPr lang="pt-BR" sz="1600" b="1" dirty="0" err="1">
                  <a:solidFill>
                    <a:srgbClr val="000000"/>
                  </a:solidFill>
                </a:rPr>
                <a:t>Other</a:t>
              </a:r>
              <a:r>
                <a:rPr lang="pt-BR" sz="1600" b="1" dirty="0">
                  <a:solidFill>
                    <a:srgbClr val="000000"/>
                  </a:solidFill>
                </a:rPr>
                <a:t> </a:t>
              </a:r>
              <a:r>
                <a:rPr lang="pt-BR" sz="1600" b="1" dirty="0" err="1">
                  <a:solidFill>
                    <a:srgbClr val="000000"/>
                  </a:solidFill>
                </a:rPr>
                <a:t>important</a:t>
              </a:r>
              <a:r>
                <a:rPr lang="pt-BR" sz="1600" b="1" dirty="0">
                  <a:solidFill>
                    <a:srgbClr val="000000"/>
                  </a:solidFill>
                </a:rPr>
                <a:t> </a:t>
              </a:r>
              <a:r>
                <a:rPr lang="pt-BR" sz="1600" b="1" dirty="0" err="1">
                  <a:solidFill>
                    <a:srgbClr val="000000"/>
                  </a:solidFill>
                </a:rPr>
                <a:t>preservation</a:t>
              </a:r>
              <a:r>
                <a:rPr lang="pt-BR" sz="1600" b="1" dirty="0">
                  <a:solidFill>
                    <a:srgbClr val="000000"/>
                  </a:solidFill>
                </a:rPr>
                <a:t> </a:t>
              </a:r>
              <a:r>
                <a:rPr lang="pt-BR" sz="1600" b="1" dirty="0" err="1">
                  <a:solidFill>
                    <a:srgbClr val="000000"/>
                  </a:solidFill>
                </a:rPr>
                <a:t>areas</a:t>
              </a:r>
              <a:endParaRPr lang="pt-BR" sz="1600" b="1" dirty="0">
                <a:solidFill>
                  <a:srgbClr val="000000"/>
                </a:solidFill>
              </a:endParaRPr>
            </a:p>
          </p:txBody>
        </p:sp>
        <p:sp>
          <p:nvSpPr>
            <p:cNvPr id="13327" name="Rectangle 13"/>
            <p:cNvSpPr>
              <a:spLocks noChangeArrowheads="1"/>
            </p:cNvSpPr>
            <p:nvPr/>
          </p:nvSpPr>
          <p:spPr bwMode="auto">
            <a:xfrm>
              <a:off x="975" y="3769"/>
              <a:ext cx="192" cy="69"/>
            </a:xfrm>
            <a:prstGeom prst="rect">
              <a:avLst/>
            </a:prstGeom>
            <a:solidFill>
              <a:srgbClr val="99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3328" name="Text Box 14"/>
            <p:cNvSpPr txBox="1">
              <a:spLocks noChangeArrowheads="1"/>
            </p:cNvSpPr>
            <p:nvPr/>
          </p:nvSpPr>
          <p:spPr bwMode="auto">
            <a:xfrm>
              <a:off x="1229" y="3702"/>
              <a:ext cx="960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sz="1600" b="1">
                  <a:solidFill>
                    <a:srgbClr val="000000"/>
                  </a:solidFill>
                </a:rPr>
                <a:t>Above 12% slope area</a:t>
              </a:r>
              <a:endParaRPr lang="pt-BR" sz="160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8497341" y="4392874"/>
            <a:ext cx="2485953" cy="1546543"/>
            <a:chOff x="4303" y="527"/>
            <a:chExt cx="1465" cy="1031"/>
          </a:xfrm>
        </p:grpSpPr>
        <p:sp>
          <p:nvSpPr>
            <p:cNvPr id="13318" name="Rectangle 4"/>
            <p:cNvSpPr>
              <a:spLocks noChangeArrowheads="1"/>
            </p:cNvSpPr>
            <p:nvPr/>
          </p:nvSpPr>
          <p:spPr bwMode="auto">
            <a:xfrm>
              <a:off x="4303" y="589"/>
              <a:ext cx="192" cy="69"/>
            </a:xfrm>
            <a:prstGeom prst="rect">
              <a:avLst/>
            </a:prstGeom>
            <a:solidFill>
              <a:srgbClr val="2731F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13319" name="Rectangle 5"/>
            <p:cNvSpPr>
              <a:spLocks noChangeArrowheads="1"/>
            </p:cNvSpPr>
            <p:nvPr/>
          </p:nvSpPr>
          <p:spPr bwMode="auto">
            <a:xfrm>
              <a:off x="4303" y="815"/>
              <a:ext cx="192" cy="69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13320" name="Rectangle 6"/>
            <p:cNvSpPr>
              <a:spLocks noChangeArrowheads="1"/>
            </p:cNvSpPr>
            <p:nvPr/>
          </p:nvSpPr>
          <p:spPr bwMode="auto">
            <a:xfrm>
              <a:off x="4309" y="1055"/>
              <a:ext cx="192" cy="69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13321" name="Rectangle 7"/>
            <p:cNvSpPr>
              <a:spLocks noChangeArrowheads="1"/>
            </p:cNvSpPr>
            <p:nvPr/>
          </p:nvSpPr>
          <p:spPr bwMode="auto">
            <a:xfrm>
              <a:off x="4303" y="1274"/>
              <a:ext cx="192" cy="69"/>
            </a:xfrm>
            <a:prstGeom prst="rect">
              <a:avLst/>
            </a:prstGeom>
            <a:solidFill>
              <a:srgbClr val="E61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13322" name="Text Box 15"/>
            <p:cNvSpPr txBox="1">
              <a:spLocks noChangeArrowheads="1"/>
            </p:cNvSpPr>
            <p:nvPr/>
          </p:nvSpPr>
          <p:spPr bwMode="auto">
            <a:xfrm>
              <a:off x="4468" y="527"/>
              <a:ext cx="1300" cy="1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75000"/>
                </a:lnSpc>
                <a:spcBef>
                  <a:spcPct val="50000"/>
                </a:spcBef>
              </a:pPr>
              <a:r>
                <a:rPr lang="en-US" sz="1800" dirty="0">
                  <a:solidFill>
                    <a:srgbClr val="000000"/>
                  </a:solidFill>
                </a:rPr>
                <a:t>High</a:t>
              </a:r>
            </a:p>
            <a:p>
              <a:pPr eaLnBrk="1" hangingPunct="1">
                <a:lnSpc>
                  <a:spcPct val="75000"/>
                </a:lnSpc>
                <a:spcBef>
                  <a:spcPct val="50000"/>
                </a:spcBef>
              </a:pPr>
              <a:r>
                <a:rPr lang="en-US" sz="1800" dirty="0">
                  <a:solidFill>
                    <a:srgbClr val="000000"/>
                  </a:solidFill>
                </a:rPr>
                <a:t>Average</a:t>
              </a:r>
            </a:p>
            <a:p>
              <a:pPr eaLnBrk="1" hangingPunct="1">
                <a:lnSpc>
                  <a:spcPct val="75000"/>
                </a:lnSpc>
                <a:spcBef>
                  <a:spcPct val="50000"/>
                </a:spcBef>
              </a:pPr>
              <a:r>
                <a:rPr lang="en-US" sz="1800" dirty="0">
                  <a:solidFill>
                    <a:srgbClr val="000000"/>
                  </a:solidFill>
                </a:rPr>
                <a:t>Low (</a:t>
              </a:r>
              <a:r>
                <a:rPr lang="en-US" sz="1400" dirty="0">
                  <a:solidFill>
                    <a:srgbClr val="000000"/>
                  </a:solidFill>
                </a:rPr>
                <a:t>World average</a:t>
              </a:r>
              <a:r>
                <a:rPr lang="en-US" sz="1800" dirty="0">
                  <a:solidFill>
                    <a:srgbClr val="000000"/>
                  </a:solidFill>
                </a:rPr>
                <a:t>)</a:t>
              </a:r>
            </a:p>
            <a:p>
              <a:pPr eaLnBrk="1" hangingPunct="1">
                <a:lnSpc>
                  <a:spcPct val="75000"/>
                </a:lnSpc>
                <a:spcBef>
                  <a:spcPct val="50000"/>
                </a:spcBef>
              </a:pPr>
              <a:r>
                <a:rPr lang="en-US" sz="1800" dirty="0">
                  <a:solidFill>
                    <a:srgbClr val="000000"/>
                  </a:solidFill>
                </a:rPr>
                <a:t>inappropriate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08805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412225" y="-36226"/>
            <a:ext cx="5036408" cy="118808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pt-BR" sz="3000" dirty="0"/>
              <a:t/>
            </a:r>
            <a:br>
              <a:rPr lang="pt-BR" sz="3000" dirty="0"/>
            </a:br>
            <a:r>
              <a:rPr lang="pt-BR" sz="3000" dirty="0">
                <a:solidFill>
                  <a:srgbClr val="222268"/>
                </a:solidFill>
                <a:latin typeface="Calibri" panose="020F0502020204030204" pitchFamily="34" charset="0"/>
              </a:rPr>
              <a:t>Land Use in </a:t>
            </a:r>
            <a:r>
              <a:rPr lang="pt-BR" sz="3000" dirty="0" err="1">
                <a:solidFill>
                  <a:srgbClr val="222268"/>
                </a:solidFill>
                <a:latin typeface="Calibri" panose="020F0502020204030204" pitchFamily="34" charset="0"/>
              </a:rPr>
              <a:t>Brazil</a:t>
            </a:r>
            <a:r>
              <a:rPr lang="pt-BR" sz="3000" dirty="0">
                <a:solidFill>
                  <a:srgbClr val="222268"/>
                </a:solidFill>
                <a:latin typeface="Calibri" panose="020F0502020204030204" pitchFamily="34" charset="0"/>
              </a:rPr>
              <a:t> (2010)</a:t>
            </a:r>
            <a:br>
              <a:rPr lang="pt-BR" sz="3000" dirty="0">
                <a:solidFill>
                  <a:srgbClr val="222268"/>
                </a:solidFill>
                <a:latin typeface="Calibri" panose="020F0502020204030204" pitchFamily="34" charset="0"/>
              </a:rPr>
            </a:br>
            <a:endParaRPr lang="en-US" sz="3000" dirty="0">
              <a:solidFill>
                <a:srgbClr val="222268"/>
              </a:solidFill>
              <a:latin typeface="Calibri" panose="020F0502020204030204" pitchFamily="34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950360" y="1492391"/>
            <a:ext cx="7553861" cy="483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62500" lnSpcReduction="20000"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sz="2000" dirty="0"/>
              <a:t>            </a:t>
            </a:r>
            <a:endParaRPr lang="en-US" sz="2000" dirty="0" smtClean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sz="2000" b="1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sz="2000" b="1" dirty="0" smtClean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sz="2000" b="1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sz="2000" b="1" dirty="0" smtClean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sz="1000" b="1" dirty="0" smtClean="0"/>
              <a:t>Source</a:t>
            </a:r>
            <a:r>
              <a:rPr lang="en-US" sz="1000" b="1" dirty="0"/>
              <a:t>: IBGE, 2011</a:t>
            </a:r>
          </a:p>
        </p:txBody>
      </p:sp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732101" y="1016318"/>
            <a:ext cx="985782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sz="2200" b="1" dirty="0"/>
              <a:t>Sugarcane uses </a:t>
            </a:r>
            <a:r>
              <a:rPr lang="en-US" sz="2200" b="1" dirty="0">
                <a:solidFill>
                  <a:srgbClr val="FF0000"/>
                </a:solidFill>
              </a:rPr>
              <a:t>3.4%</a:t>
            </a:r>
            <a:r>
              <a:rPr lang="en-US" sz="2200" b="1" dirty="0"/>
              <a:t> of available agricultural land in Brazil!</a:t>
            </a:r>
          </a:p>
          <a:p>
            <a:pPr algn="ctr"/>
            <a:r>
              <a:rPr lang="en-US" sz="2200" b="1" dirty="0"/>
              <a:t>Brazil has nearly </a:t>
            </a:r>
            <a:r>
              <a:rPr lang="en-US" sz="2200" b="1" dirty="0">
                <a:solidFill>
                  <a:srgbClr val="FF0000"/>
                </a:solidFill>
              </a:rPr>
              <a:t>40 million hectares </a:t>
            </a:r>
            <a:r>
              <a:rPr lang="en-US" sz="2200" b="1" dirty="0"/>
              <a:t>of degraded pastures. </a:t>
            </a:r>
            <a:endParaRPr lang="en-US" sz="2200" b="1" dirty="0">
              <a:solidFill>
                <a:srgbClr val="000000"/>
              </a:solidFill>
            </a:endParaRPr>
          </a:p>
        </p:txBody>
      </p:sp>
      <p:pic>
        <p:nvPicPr>
          <p:cNvPr id="17413" name="Picture 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360" y="1774216"/>
            <a:ext cx="7839359" cy="4312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4163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08509" y="203824"/>
            <a:ext cx="8712968" cy="612017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000" dirty="0">
                <a:solidFill>
                  <a:srgbClr val="222268"/>
                </a:solidFill>
                <a:latin typeface="Calibri" panose="020F0502020204030204" pitchFamily="34" charset="0"/>
              </a:rPr>
              <a:t>Brazilian ethanol production and world oil prices (1970 to 2010)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950355" y="1653323"/>
            <a:ext cx="7553861" cy="489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None/>
            </a:pPr>
            <a:endParaRPr lang="en-US" dirty="0" smtClean="0"/>
          </a:p>
          <a:p>
            <a:pPr>
              <a:buFont typeface="Wingdings" panose="05000000000000000000" pitchFamily="2" charset="2"/>
              <a:buNone/>
            </a:pPr>
            <a:endParaRPr lang="en-US" dirty="0" smtClean="0"/>
          </a:p>
          <a:p>
            <a:pPr>
              <a:buFont typeface="Wingdings" panose="05000000000000000000" pitchFamily="2" charset="2"/>
              <a:buNone/>
            </a:pPr>
            <a:endParaRPr lang="en-US" dirty="0" smtClean="0"/>
          </a:p>
          <a:p>
            <a:pPr>
              <a:buFont typeface="Wingdings" panose="05000000000000000000" pitchFamily="2" charset="2"/>
              <a:buNone/>
            </a:pPr>
            <a:endParaRPr lang="en-US" dirty="0" smtClean="0"/>
          </a:p>
          <a:p>
            <a:pPr>
              <a:buFont typeface="Wingdings" panose="05000000000000000000" pitchFamily="2" charset="2"/>
              <a:buNone/>
            </a:pPr>
            <a:endParaRPr lang="en-US" dirty="0" smtClean="0"/>
          </a:p>
          <a:p>
            <a:pPr>
              <a:buFont typeface="Wingdings" panose="05000000000000000000" pitchFamily="2" charset="2"/>
              <a:buNone/>
            </a:pPr>
            <a:endParaRPr lang="en-US" dirty="0" smtClean="0"/>
          </a:p>
          <a:p>
            <a:pPr>
              <a:buFont typeface="Wingdings" panose="05000000000000000000" pitchFamily="2" charset="2"/>
              <a:buNone/>
            </a:pPr>
            <a:endParaRPr lang="en-US" dirty="0" smtClean="0"/>
          </a:p>
          <a:p>
            <a:pPr>
              <a:buFont typeface="Wingdings" panose="05000000000000000000" pitchFamily="2" charset="2"/>
              <a:buNone/>
            </a:pPr>
            <a:endParaRPr lang="en-US" dirty="0" smtClean="0"/>
          </a:p>
          <a:p>
            <a:pPr>
              <a:buFont typeface="Wingdings" panose="05000000000000000000" pitchFamily="2" charset="2"/>
              <a:buNone/>
            </a:pPr>
            <a:endParaRPr lang="en-US" dirty="0" smtClean="0"/>
          </a:p>
          <a:p>
            <a:pPr>
              <a:buFont typeface="Wingdings" panose="05000000000000000000" pitchFamily="2" charset="2"/>
              <a:buNone/>
            </a:pPr>
            <a:endParaRPr lang="en-US" sz="1100" b="1" dirty="0"/>
          </a:p>
          <a:p>
            <a:pPr>
              <a:buFont typeface="Wingdings" panose="05000000000000000000" pitchFamily="2" charset="2"/>
              <a:buNone/>
            </a:pPr>
            <a:endParaRPr lang="en-US" sz="1100" b="1" dirty="0"/>
          </a:p>
          <a:p>
            <a:pPr>
              <a:buFont typeface="Wingdings" panose="05000000000000000000" pitchFamily="2" charset="2"/>
              <a:buNone/>
            </a:pPr>
            <a:r>
              <a:rPr lang="en-US" sz="1000" b="1" dirty="0"/>
              <a:t>                         Source: Oil prices: BP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sz="1000" b="1" dirty="0"/>
              <a:t>                                        Brazilian ethanol production: EPE and MAPA</a:t>
            </a:r>
          </a:p>
        </p:txBody>
      </p:sp>
      <p:pic>
        <p:nvPicPr>
          <p:cNvPr id="32772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5" y="1289554"/>
            <a:ext cx="9865096" cy="4614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ounded Rectangle 6"/>
          <p:cNvSpPr>
            <a:spLocks noChangeArrowheads="1"/>
          </p:cNvSpPr>
          <p:nvPr/>
        </p:nvSpPr>
        <p:spPr bwMode="auto">
          <a:xfrm>
            <a:off x="2376661" y="2965677"/>
            <a:ext cx="2934469" cy="2578666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>
                <a:solidFill>
                  <a:srgbClr val="FF0000"/>
                </a:solidFill>
                <a:latin typeface="Rockwell" panose="02060603020205020403" pitchFamily="18" charset="0"/>
              </a:rPr>
              <a:t>Proálcool</a:t>
            </a:r>
          </a:p>
        </p:txBody>
      </p:sp>
    </p:spTree>
    <p:extLst>
      <p:ext uri="{BB962C8B-B14F-4D97-AF65-F5344CB8AC3E}">
        <p14:creationId xmlns:p14="http://schemas.microsoft.com/office/powerpoint/2010/main" val="3309859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" y="317270"/>
            <a:ext cx="9865096" cy="6307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aixaDeTexto 1"/>
          <p:cNvSpPr txBox="1"/>
          <p:nvPr/>
        </p:nvSpPr>
        <p:spPr>
          <a:xfrm>
            <a:off x="0" y="359767"/>
            <a:ext cx="9865493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002060"/>
                </a:solidFill>
              </a:rPr>
              <a:t>Brazilian light vehicles, by type (%)</a:t>
            </a:r>
            <a:endParaRPr lang="en-US" sz="3000" dirty="0">
              <a:solidFill>
                <a:srgbClr val="002060"/>
              </a:solidFill>
            </a:endParaRPr>
          </a:p>
        </p:txBody>
      </p:sp>
      <p:sp>
        <p:nvSpPr>
          <p:cNvPr id="17" name="CaixaDeTexto 1"/>
          <p:cNvSpPr txBox="1"/>
          <p:nvPr/>
        </p:nvSpPr>
        <p:spPr>
          <a:xfrm>
            <a:off x="7705253" y="6141893"/>
            <a:ext cx="21355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>
                <a:solidFill>
                  <a:srgbClr val="002060"/>
                </a:solidFill>
              </a:rPr>
              <a:t>Source</a:t>
            </a:r>
            <a:r>
              <a:rPr lang="pt-BR" dirty="0" smtClean="0">
                <a:solidFill>
                  <a:srgbClr val="002060"/>
                </a:solidFill>
              </a:rPr>
              <a:t>: MME (2015)</a:t>
            </a:r>
            <a:endParaRPr lang="pt-BR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91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 bwMode="auto">
          <a:xfrm>
            <a:off x="648469" y="722313"/>
            <a:ext cx="10144372" cy="5182070"/>
          </a:xfrm>
          <a:prstGeom prst="roundRect">
            <a:avLst>
              <a:gd name="adj" fmla="val 6617"/>
            </a:avLst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pitchFamily="32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864493" y="684288"/>
            <a:ext cx="8352928" cy="52937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Numbers of the Sugarcane Industry in Brazil</a:t>
            </a:r>
          </a:p>
          <a:p>
            <a:pPr algn="just"/>
            <a:endParaRPr lang="en-US" sz="1200" b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sz="22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430 </a:t>
            </a:r>
            <a:r>
              <a:rPr lang="en-US" sz="22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mills</a:t>
            </a:r>
          </a:p>
          <a:p>
            <a:pPr marL="457200" indent="-457200" algn="just">
              <a:buFont typeface="Wingdings" pitchFamily="2" charset="2"/>
              <a:buChar char="Ø"/>
            </a:pPr>
            <a:endParaRPr lang="en-US" sz="120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sz="22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Sugarcane producers: 70.000</a:t>
            </a:r>
          </a:p>
          <a:p>
            <a:pPr marL="457200" indent="-457200" algn="just">
              <a:buFont typeface="Wingdings" pitchFamily="2" charset="2"/>
              <a:buChar char="Ø"/>
            </a:pPr>
            <a:endParaRPr lang="en-US" sz="120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sz="22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Jobs directly: 1.2 million</a:t>
            </a:r>
          </a:p>
          <a:p>
            <a:pPr marL="457200" indent="-457200" algn="just">
              <a:buFont typeface="Wingdings" pitchFamily="2" charset="2"/>
              <a:buChar char="Ø"/>
            </a:pPr>
            <a:endParaRPr lang="en-US" sz="120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sz="22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GDP </a:t>
            </a:r>
            <a:r>
              <a:rPr lang="en-US" sz="22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US$ </a:t>
            </a:r>
            <a:r>
              <a:rPr lang="en-US" sz="22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48 billion</a:t>
            </a:r>
          </a:p>
          <a:p>
            <a:pPr marL="457200" indent="-457200" algn="just">
              <a:buFont typeface="Wingdings" pitchFamily="2" charset="2"/>
              <a:buChar char="Ø"/>
            </a:pPr>
            <a:endParaRPr lang="en-US" sz="120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sz="22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Exports </a:t>
            </a:r>
            <a:r>
              <a:rPr lang="en-US" sz="22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US$ </a:t>
            </a:r>
            <a:r>
              <a:rPr lang="en-US" sz="22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15 billion</a:t>
            </a:r>
          </a:p>
          <a:p>
            <a:pPr marL="457200" indent="-457200" algn="just">
              <a:buFont typeface="Wingdings" pitchFamily="2" charset="2"/>
              <a:buChar char="Ø"/>
            </a:pPr>
            <a:endParaRPr lang="en-US" sz="120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sz="22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First </a:t>
            </a:r>
            <a:r>
              <a:rPr lang="en-US" sz="22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sugar </a:t>
            </a:r>
            <a:r>
              <a:rPr lang="en-US" sz="22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Producer</a:t>
            </a:r>
          </a:p>
          <a:p>
            <a:pPr marL="457200" indent="-457200" algn="just">
              <a:buFont typeface="Wingdings" pitchFamily="2" charset="2"/>
              <a:buChar char="Ø"/>
            </a:pPr>
            <a:endParaRPr lang="en-US" sz="120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sz="22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25% world production of sugar</a:t>
            </a:r>
          </a:p>
          <a:p>
            <a:pPr marL="457200" indent="-457200" algn="just">
              <a:buFont typeface="Wingdings" pitchFamily="2" charset="2"/>
              <a:buChar char="Ø"/>
            </a:pPr>
            <a:endParaRPr lang="en-US" sz="120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sz="22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50% world exports</a:t>
            </a:r>
          </a:p>
          <a:p>
            <a:pPr marL="457200" indent="-457200" algn="just">
              <a:buFont typeface="Wingdings" pitchFamily="2" charset="2"/>
              <a:buChar char="Ø"/>
            </a:pPr>
            <a:endParaRPr lang="en-US" sz="120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sz="22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Second </a:t>
            </a:r>
            <a:r>
              <a:rPr lang="en-US" sz="22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w</a:t>
            </a:r>
            <a:r>
              <a:rPr lang="en-US" sz="22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orld </a:t>
            </a:r>
            <a:r>
              <a:rPr lang="en-US" sz="22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b</a:t>
            </a:r>
            <a:r>
              <a:rPr lang="en-US" sz="22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ioethanol </a:t>
            </a:r>
            <a:r>
              <a:rPr lang="en-US" sz="22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p</a:t>
            </a:r>
            <a:r>
              <a:rPr lang="en-US" sz="22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roducer		    </a:t>
            </a:r>
            <a:r>
              <a:rPr lang="en-US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Source</a:t>
            </a:r>
            <a:r>
              <a:rPr lang="en-US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: UNICA </a:t>
            </a:r>
          </a:p>
        </p:txBody>
      </p:sp>
    </p:spTree>
    <p:extLst>
      <p:ext uri="{BB962C8B-B14F-4D97-AF65-F5344CB8AC3E}">
        <p14:creationId xmlns:p14="http://schemas.microsoft.com/office/powerpoint/2010/main" val="958236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 bwMode="auto">
          <a:xfrm>
            <a:off x="648469" y="722313"/>
            <a:ext cx="10144372" cy="5182070"/>
          </a:xfrm>
          <a:prstGeom prst="roundRect">
            <a:avLst>
              <a:gd name="adj" fmla="val 6617"/>
            </a:avLst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pitchFamily="32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104853" y="1799927"/>
            <a:ext cx="6120680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lvl="0" indent="-285750" algn="just">
              <a:buFontTx/>
              <a:buChar char="-"/>
            </a:pP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Nicholas </a:t>
            </a:r>
            <a:r>
              <a:rPr lang="en-US" sz="3000" b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Georgesçu</a:t>
            </a:r>
            <a:r>
              <a:rPr lang="en-US" sz="3000" b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-Roegen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(1906-1994) argued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that 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the economy was actually a giant thermodynamic system in which </a:t>
            </a:r>
            <a:r>
              <a:rPr lang="en-US" sz="3000" b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entropy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increases inexorably and our material basis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changes.</a:t>
            </a:r>
            <a:endParaRPr lang="pt-BR" sz="3000" b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5" y="948198"/>
            <a:ext cx="3019425" cy="451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408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 bwMode="auto">
          <a:xfrm>
            <a:off x="648469" y="722313"/>
            <a:ext cx="10144372" cy="5182070"/>
          </a:xfrm>
          <a:prstGeom prst="roundRect">
            <a:avLst>
              <a:gd name="adj" fmla="val 6617"/>
            </a:avLst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pitchFamily="32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20477" y="757550"/>
            <a:ext cx="8064896" cy="12926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6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Brazil has </a:t>
            </a:r>
            <a:r>
              <a:rPr lang="en-US" sz="26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the advantage </a:t>
            </a:r>
            <a:r>
              <a:rPr lang="en-US" sz="26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of availability and competitiveness of various renewable raw </a:t>
            </a:r>
            <a:r>
              <a:rPr lang="en-US" sz="26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materials </a:t>
            </a:r>
            <a:r>
              <a:rPr lang="en-US" sz="26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segmented into two chains</a:t>
            </a:r>
            <a:r>
              <a:rPr lang="en-US" sz="26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: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831815" y="2139057"/>
            <a:ext cx="9644130" cy="36933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Arial"/>
              <a:buChar char="•"/>
            </a:pPr>
            <a:r>
              <a:rPr lang="en-US" sz="26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Carbohydrates; </a:t>
            </a:r>
            <a:r>
              <a:rPr lang="en-US" sz="26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and </a:t>
            </a:r>
            <a:endParaRPr lang="en-US" sz="260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  <a:p>
            <a:pPr marL="457200" indent="-457200" algn="just">
              <a:buFont typeface="Arial"/>
              <a:buChar char="•"/>
            </a:pPr>
            <a:r>
              <a:rPr lang="en-US" sz="26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Natural </a:t>
            </a:r>
            <a:r>
              <a:rPr lang="en-US" sz="26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fats and oils. </a:t>
            </a:r>
            <a:endParaRPr lang="pt-BR" sz="120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  <a:p>
            <a:pPr lvl="4" algn="just"/>
            <a:endParaRPr lang="en-US" sz="2600" b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  <a:p>
            <a:pPr lvl="1" algn="just"/>
            <a:r>
              <a:rPr lang="en-US" sz="26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Carbohydrates: </a:t>
            </a:r>
            <a:r>
              <a:rPr lang="en-US" sz="26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Brazil has nearly 30</a:t>
            </a:r>
            <a:r>
              <a:rPr lang="en-US" sz="26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% of world production of sugarcane and </a:t>
            </a:r>
            <a:r>
              <a:rPr lang="en-US" sz="26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40% of corn, which generates two </a:t>
            </a:r>
            <a:r>
              <a:rPr lang="en-US" sz="26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major agro-industrial </a:t>
            </a:r>
            <a:r>
              <a:rPr lang="en-US" sz="26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residues: </a:t>
            </a:r>
            <a:r>
              <a:rPr lang="en-US" sz="26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bagasse</a:t>
            </a:r>
            <a:r>
              <a:rPr lang="en-US" sz="26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and </a:t>
            </a:r>
            <a:r>
              <a:rPr lang="en-US" sz="26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straw</a:t>
            </a:r>
            <a:r>
              <a:rPr lang="en-US" sz="26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. </a:t>
            </a:r>
            <a:endParaRPr lang="en-US" sz="2600" b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  <a:p>
            <a:pPr lvl="4" algn="just"/>
            <a:endParaRPr lang="en-US" sz="2600" b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  <a:p>
            <a:pPr lvl="1" algn="just"/>
            <a:r>
              <a:rPr lang="en-US" sz="26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Natural </a:t>
            </a:r>
            <a:r>
              <a:rPr lang="en-US" sz="26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oils and </a:t>
            </a:r>
            <a:r>
              <a:rPr lang="en-US" sz="26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fats:</a:t>
            </a:r>
            <a:r>
              <a:rPr lang="en-US" sz="26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The Brazilian share of soybean oil represents 18</a:t>
            </a:r>
            <a:r>
              <a:rPr lang="en-US" sz="26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% </a:t>
            </a:r>
            <a:r>
              <a:rPr lang="en-US" sz="26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of </a:t>
            </a:r>
            <a:r>
              <a:rPr lang="en-US" sz="26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world output.</a:t>
            </a:r>
            <a:endParaRPr lang="en-US" sz="2600" b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</p:txBody>
      </p:sp>
      <p:sp>
        <p:nvSpPr>
          <p:cNvPr id="8" name="CaixaDeTexto 1"/>
          <p:cNvSpPr txBox="1"/>
          <p:nvPr/>
        </p:nvSpPr>
        <p:spPr>
          <a:xfrm>
            <a:off x="8137301" y="5976391"/>
            <a:ext cx="2659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002060"/>
                </a:solidFill>
              </a:rPr>
              <a:t>Source: </a:t>
            </a:r>
            <a:r>
              <a:rPr lang="pt-BR" dirty="0" err="1" smtClean="0">
                <a:solidFill>
                  <a:srgbClr val="002060"/>
                </a:solidFill>
              </a:rPr>
              <a:t>Bain</a:t>
            </a:r>
            <a:r>
              <a:rPr lang="pt-BR" dirty="0" smtClean="0">
                <a:solidFill>
                  <a:srgbClr val="002060"/>
                </a:solidFill>
              </a:rPr>
              <a:t> &amp; </a:t>
            </a:r>
            <a:r>
              <a:rPr lang="pt-BR" dirty="0" err="1" smtClean="0">
                <a:solidFill>
                  <a:srgbClr val="002060"/>
                </a:solidFill>
              </a:rPr>
              <a:t>Company</a:t>
            </a:r>
            <a:endParaRPr lang="pt-BR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233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 bwMode="auto">
          <a:xfrm>
            <a:off x="648469" y="722313"/>
            <a:ext cx="10144372" cy="5182070"/>
          </a:xfrm>
          <a:prstGeom prst="roundRect">
            <a:avLst>
              <a:gd name="adj" fmla="val 6617"/>
            </a:avLst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pitchFamily="32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20477" y="757550"/>
            <a:ext cx="8112394" cy="12926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6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Two plants of cellulosic ethanol (straw and </a:t>
            </a:r>
            <a:r>
              <a:rPr lang="en-US" sz="2600" b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bagasse</a:t>
            </a:r>
            <a:r>
              <a:rPr lang="en-US" sz="26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from sugarcane – 2G) in commercial scale started operations in 2014 in Brazil. 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689071" y="2276097"/>
            <a:ext cx="8568952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pt-BR" sz="26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</a:t>
            </a:r>
            <a:r>
              <a:rPr lang="pt-BR" sz="2600" b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GranBio</a:t>
            </a:r>
            <a:r>
              <a:rPr lang="pt-BR" sz="26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– Alagoas; </a:t>
            </a:r>
            <a:r>
              <a:rPr lang="pt-BR" sz="2600" b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and</a:t>
            </a:r>
            <a:endParaRPr lang="pt-BR" sz="2600" b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pt-BR" sz="26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</a:t>
            </a:r>
            <a:r>
              <a:rPr lang="pt-BR" sz="2600" b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Raízen</a:t>
            </a:r>
            <a:r>
              <a:rPr lang="pt-BR" sz="26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– São Paulo;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831815" y="3505790"/>
            <a:ext cx="9644130" cy="18774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6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These industrial plants also generate </a:t>
            </a:r>
            <a:r>
              <a:rPr lang="en-US" sz="26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electricity</a:t>
            </a:r>
            <a:r>
              <a:rPr lang="en-US" sz="26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from biomass and industrial waste such as lignin.</a:t>
            </a:r>
          </a:p>
          <a:p>
            <a:pPr algn="just"/>
            <a:endParaRPr lang="pt-BR" sz="1200" b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  <a:p>
            <a:pPr algn="just"/>
            <a:r>
              <a:rPr lang="en-US" sz="26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Two other plants are under construction and together they will produce </a:t>
            </a:r>
            <a:r>
              <a:rPr lang="en-US" sz="26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140 million liters of </a:t>
            </a:r>
            <a:r>
              <a:rPr lang="en-US" sz="260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biofuel</a:t>
            </a:r>
            <a:r>
              <a:rPr lang="en-US" sz="26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/year </a:t>
            </a:r>
            <a:r>
              <a:rPr lang="en-US" sz="26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(ethanol 2G).</a:t>
            </a:r>
            <a:endParaRPr lang="en-US" sz="2600" b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</p:txBody>
      </p:sp>
      <p:sp>
        <p:nvSpPr>
          <p:cNvPr id="11" name="CaixaDeTexto 1"/>
          <p:cNvSpPr txBox="1"/>
          <p:nvPr/>
        </p:nvSpPr>
        <p:spPr>
          <a:xfrm>
            <a:off x="8554738" y="5526103"/>
            <a:ext cx="15556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002060"/>
                </a:solidFill>
              </a:rPr>
              <a:t>Source: ABBI</a:t>
            </a:r>
            <a:endParaRPr lang="pt-BR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233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 bwMode="auto">
          <a:xfrm>
            <a:off x="648469" y="722313"/>
            <a:ext cx="10144372" cy="5182070"/>
          </a:xfrm>
          <a:prstGeom prst="roundRect">
            <a:avLst>
              <a:gd name="adj" fmla="val 6617"/>
            </a:avLst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pitchFamily="32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20477" y="757550"/>
            <a:ext cx="7040824" cy="169277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6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The Brazilian industrial biotechnology sector has advanced in other areas, like diesel and</a:t>
            </a:r>
            <a:r>
              <a:rPr lang="en-US" sz="26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</a:t>
            </a:r>
            <a:r>
              <a:rPr lang="en-US" sz="26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bio-kerosene made from sugar cane and </a:t>
            </a:r>
            <a:r>
              <a:rPr lang="en-US" sz="2600" b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biochemicals</a:t>
            </a:r>
            <a:r>
              <a:rPr lang="en-US" sz="26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831815" y="2668583"/>
            <a:ext cx="9644130" cy="30777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600" b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Amyris</a:t>
            </a:r>
            <a:r>
              <a:rPr lang="en-US" sz="26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began producing since 2013 the first </a:t>
            </a:r>
            <a:r>
              <a:rPr lang="en-US" sz="26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bio-jet fuels made from sugarcane for commercial aviation</a:t>
            </a:r>
            <a:r>
              <a:rPr lang="en-US" sz="26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and provides the sugarcane diesel used by hundreds of buses in São Paulo.</a:t>
            </a:r>
          </a:p>
          <a:p>
            <a:pPr algn="just"/>
            <a:endParaRPr lang="pt-BR" sz="1200" b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  <a:p>
            <a:pPr lvl="4" algn="just"/>
            <a:r>
              <a:rPr lang="en-US" sz="26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Besides, </a:t>
            </a:r>
            <a:r>
              <a:rPr lang="en-US" sz="2600" b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Rhodia</a:t>
            </a:r>
            <a:r>
              <a:rPr lang="en-US" sz="26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and </a:t>
            </a:r>
            <a:r>
              <a:rPr lang="en-US" sz="2600" b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GranBio</a:t>
            </a:r>
            <a:r>
              <a:rPr lang="en-US" sz="26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created a joint venture (</a:t>
            </a:r>
            <a:r>
              <a:rPr lang="en-US" sz="2600" b="0" i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CGBio</a:t>
            </a:r>
            <a:r>
              <a:rPr lang="en-US" sz="26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) to develop </a:t>
            </a:r>
            <a:r>
              <a:rPr lang="en-US" sz="26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bio n-</a:t>
            </a:r>
            <a:r>
              <a:rPr lang="en-US" sz="260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butanol</a:t>
            </a:r>
            <a:r>
              <a:rPr lang="en-US" sz="26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, a compound </a:t>
            </a:r>
            <a:r>
              <a:rPr lang="en-US" sz="26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used in the manufacture of paints and solvents</a:t>
            </a:r>
            <a:r>
              <a:rPr lang="en-US" sz="26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.</a:t>
            </a:r>
          </a:p>
        </p:txBody>
      </p:sp>
      <p:sp>
        <p:nvSpPr>
          <p:cNvPr id="11" name="CaixaDeTexto 1"/>
          <p:cNvSpPr txBox="1"/>
          <p:nvPr/>
        </p:nvSpPr>
        <p:spPr>
          <a:xfrm>
            <a:off x="8978034" y="5544739"/>
            <a:ext cx="14979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002060"/>
                </a:solidFill>
              </a:rPr>
              <a:t>Source: ABBI</a:t>
            </a:r>
            <a:endParaRPr lang="pt-BR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757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" y="1079847"/>
            <a:ext cx="11522074" cy="4608513"/>
            <a:chOff x="720477" y="1815876"/>
            <a:chExt cx="10048875" cy="3800475"/>
          </a:xfrm>
        </p:grpSpPr>
        <p:pic>
          <p:nvPicPr>
            <p:cNvPr id="1054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477" y="1815876"/>
              <a:ext cx="10048875" cy="3800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CaixaDeTexto 1"/>
            <p:cNvSpPr txBox="1"/>
            <p:nvPr/>
          </p:nvSpPr>
          <p:spPr>
            <a:xfrm>
              <a:off x="2493186" y="1815876"/>
              <a:ext cx="7084275" cy="4568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 smtClean="0">
                  <a:solidFill>
                    <a:srgbClr val="002060"/>
                  </a:solidFill>
                </a:rPr>
                <a:t>Brazilian energy matrix – 2014 </a:t>
              </a:r>
              <a:endParaRPr lang="en-US" sz="300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8123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9081"/>
            <a:ext cx="11522075" cy="4135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aixaDeTexto 1"/>
          <p:cNvSpPr txBox="1"/>
          <p:nvPr/>
        </p:nvSpPr>
        <p:spPr>
          <a:xfrm>
            <a:off x="0" y="1220233"/>
            <a:ext cx="11522075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002060"/>
                </a:solidFill>
              </a:rPr>
              <a:t>Industrial power consumption, by source </a:t>
            </a:r>
          </a:p>
          <a:p>
            <a:pPr algn="ctr"/>
            <a:r>
              <a:rPr lang="en-US" sz="3000" dirty="0" smtClean="0">
                <a:solidFill>
                  <a:srgbClr val="002060"/>
                </a:solidFill>
              </a:rPr>
              <a:t>(% tons of oil equivalent)</a:t>
            </a:r>
            <a:endParaRPr lang="en-US" sz="3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193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" y="199993"/>
            <a:ext cx="8640960" cy="626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855" y="212395"/>
            <a:ext cx="864000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GM production percentage of the total sown area (%)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17435" y="1382699"/>
            <a:ext cx="2979306" cy="492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6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Corn – 2</a:t>
            </a:r>
            <a:r>
              <a:rPr lang="en-US" sz="2600" b="0" baseline="30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nd</a:t>
            </a:r>
            <a:r>
              <a:rPr lang="en-US" sz="26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harvest</a:t>
            </a:r>
          </a:p>
        </p:txBody>
      </p:sp>
    </p:spTree>
    <p:extLst>
      <p:ext uri="{BB962C8B-B14F-4D97-AF65-F5344CB8AC3E}">
        <p14:creationId xmlns:p14="http://schemas.microsoft.com/office/powerpoint/2010/main" val="4128157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http://www.radiocoracao.org/media/images/1805/1805/4d19c9c88fac65019a39f89207de4b1a18127055d5bcf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" y="208509"/>
            <a:ext cx="8926009" cy="628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855" y="212395"/>
            <a:ext cx="8902454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GM production percentage of the total sown area (%)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17435" y="1382699"/>
            <a:ext cx="2571768" cy="492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6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Cotton</a:t>
            </a:r>
          </a:p>
        </p:txBody>
      </p:sp>
    </p:spTree>
    <p:extLst>
      <p:ext uri="{BB962C8B-B14F-4D97-AF65-F5344CB8AC3E}">
        <p14:creationId xmlns:p14="http://schemas.microsoft.com/office/powerpoint/2010/main" val="2372567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://www.radiocoracao.org/media/images/1806/1806/4d19c9dff0ca3134ea4572bebfd1c41a7af4fd85d264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7973"/>
            <a:ext cx="8641357" cy="629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8713365" y="1799927"/>
            <a:ext cx="2664694" cy="32932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2600" dirty="0" smtClean="0">
                <a:solidFill>
                  <a:srgbClr val="002060"/>
                </a:solidFill>
              </a:rPr>
              <a:t>In 2013, for </a:t>
            </a:r>
            <a:r>
              <a:rPr lang="pt-BR" sz="2600" dirty="0" err="1" smtClean="0">
                <a:solidFill>
                  <a:srgbClr val="002060"/>
                </a:solidFill>
              </a:rPr>
              <a:t>the</a:t>
            </a:r>
            <a:r>
              <a:rPr lang="pt-BR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smtClean="0">
                <a:solidFill>
                  <a:srgbClr val="002060"/>
                </a:solidFill>
              </a:rPr>
              <a:t>first time, </a:t>
            </a:r>
            <a:r>
              <a:rPr lang="en-US" sz="2600" dirty="0">
                <a:solidFill>
                  <a:srgbClr val="002060"/>
                </a:solidFill>
              </a:rPr>
              <a:t>genetically modified </a:t>
            </a:r>
            <a:r>
              <a:rPr lang="en-US" sz="2600" dirty="0" smtClean="0">
                <a:solidFill>
                  <a:srgbClr val="002060"/>
                </a:solidFill>
              </a:rPr>
              <a:t>crops surpassed non transgenic crops </a:t>
            </a:r>
            <a:r>
              <a:rPr lang="en-US" sz="2600" dirty="0">
                <a:solidFill>
                  <a:srgbClr val="002060"/>
                </a:solidFill>
              </a:rPr>
              <a:t>in Brazil </a:t>
            </a:r>
            <a:r>
              <a:rPr lang="en-US" sz="2600" dirty="0" smtClean="0">
                <a:solidFill>
                  <a:srgbClr val="002060"/>
                </a:solidFill>
              </a:rPr>
              <a:t>(by area).</a:t>
            </a:r>
            <a:endParaRPr lang="en-US" sz="260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855" y="168253"/>
            <a:ext cx="864000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GM production percentage of the total sown area (%)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0" y="1382699"/>
            <a:ext cx="2571768" cy="492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6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Soybean</a:t>
            </a:r>
          </a:p>
        </p:txBody>
      </p:sp>
    </p:spTree>
    <p:extLst>
      <p:ext uri="{BB962C8B-B14F-4D97-AF65-F5344CB8AC3E}">
        <p14:creationId xmlns:p14="http://schemas.microsoft.com/office/powerpoint/2010/main" val="1562979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Info_Transgenicos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701" y="148996"/>
            <a:ext cx="6720457" cy="633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87635" y="0"/>
            <a:ext cx="2659544" cy="53914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80319" y="144315"/>
            <a:ext cx="6409110" cy="4770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 smtClean="0"/>
              <a:t>Transgenics</a:t>
            </a:r>
            <a:r>
              <a:rPr lang="en-US" sz="2500" dirty="0" smtClean="0"/>
              <a:t> </a:t>
            </a:r>
            <a:r>
              <a:rPr lang="en-US" sz="2500" dirty="0"/>
              <a:t>released in Brazil</a:t>
            </a:r>
          </a:p>
        </p:txBody>
      </p:sp>
    </p:spTree>
    <p:extLst>
      <p:ext uri="{BB962C8B-B14F-4D97-AF65-F5344CB8AC3E}">
        <p14:creationId xmlns:p14="http://schemas.microsoft.com/office/powerpoint/2010/main" val="57696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065" y="185099"/>
            <a:ext cx="7783003" cy="6295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0534" name="Picture 6"/>
          <p:cNvPicPr>
            <a:picLocks noChangeAspect="1" noChangeArrowheads="1"/>
          </p:cNvPicPr>
          <p:nvPr/>
        </p:nvPicPr>
        <p:blipFill>
          <a:blip r:embed="rId4"/>
          <a:srcRect l="72718" t="15672" r="224" b="21641"/>
          <a:stretch>
            <a:fillRect/>
          </a:stretch>
        </p:blipFill>
        <p:spPr bwMode="auto">
          <a:xfrm>
            <a:off x="8322662" y="4356175"/>
            <a:ext cx="2427429" cy="21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/>
          <a:srcRect l="37316" t="14925" r="35626" b="22388"/>
          <a:stretch>
            <a:fillRect/>
          </a:stretch>
        </p:blipFill>
        <p:spPr bwMode="auto">
          <a:xfrm>
            <a:off x="8321198" y="2311393"/>
            <a:ext cx="2427429" cy="21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/>
          <a:srcRect l="4340" t="14925" r="68603" b="22388"/>
          <a:stretch>
            <a:fillRect/>
          </a:stretch>
        </p:blipFill>
        <p:spPr bwMode="auto">
          <a:xfrm>
            <a:off x="8321198" y="239691"/>
            <a:ext cx="2427429" cy="21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0536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260475" y="4408473"/>
            <a:ext cx="50122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0537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7611" y="5981745"/>
            <a:ext cx="278608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60155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 bwMode="auto">
          <a:xfrm>
            <a:off x="648469" y="722313"/>
            <a:ext cx="10144372" cy="5182070"/>
          </a:xfrm>
          <a:prstGeom prst="roundRect">
            <a:avLst>
              <a:gd name="adj" fmla="val 6617"/>
            </a:avLst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pitchFamily="32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104853" y="1583903"/>
            <a:ext cx="6048672" cy="42473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lvl="0" indent="-285750" algn="just">
              <a:buFontTx/>
              <a:buChar char="-"/>
            </a:pP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He argued that if we continued 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to produce with the techniques we have developed, then our society and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the Earth would 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disappear faster than if we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introduced 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small-scale production, resource-saving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technologies, 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and limited consumption.</a:t>
            </a:r>
            <a:endParaRPr lang="pt-BR" sz="3000" b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5" y="948198"/>
            <a:ext cx="3019425" cy="451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7796679" y="5217402"/>
            <a:ext cx="350897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However</a:t>
            </a:r>
            <a:r>
              <a:rPr lang="pt-BR" sz="320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...</a:t>
            </a:r>
            <a:endParaRPr lang="pt-BR" sz="320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  <a:p>
            <a:pPr algn="ctr"/>
            <a:endParaRPr lang="pt-BR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585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8253"/>
            <a:ext cx="9190061" cy="6333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155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41886" y="6226197"/>
            <a:ext cx="44481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60155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 bwMode="auto">
          <a:xfrm>
            <a:off x="648469" y="722313"/>
            <a:ext cx="10144372" cy="5182070"/>
          </a:xfrm>
          <a:prstGeom prst="roundRect">
            <a:avLst>
              <a:gd name="adj" fmla="val 6617"/>
            </a:avLst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pitchFamily="32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152525" y="1583903"/>
            <a:ext cx="8640960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Investment </a:t>
            </a:r>
            <a:r>
              <a:rPr lang="en-US" sz="32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opportunities in the production of chemicals in Brazil </a:t>
            </a:r>
            <a:r>
              <a:rPr lang="en-US" sz="32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using biotechnological routes from </a:t>
            </a:r>
            <a:r>
              <a:rPr lang="en-US" sz="32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renewable sources (notably biomass) can </a:t>
            </a:r>
            <a:r>
              <a:rPr lang="en-US" sz="32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contribute from </a:t>
            </a:r>
            <a:r>
              <a:rPr lang="en-US" sz="32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US$ 15 </a:t>
            </a:r>
            <a:r>
              <a:rPr lang="en-US" sz="32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billion to </a:t>
            </a:r>
            <a:r>
              <a:rPr lang="en-US" sz="32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US$ 35 </a:t>
            </a:r>
            <a:r>
              <a:rPr lang="en-US" sz="32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billion </a:t>
            </a:r>
            <a:r>
              <a:rPr lang="en-US" sz="32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revenue</a:t>
            </a:r>
            <a:r>
              <a:rPr lang="en-US" sz="32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to </a:t>
            </a:r>
            <a:r>
              <a:rPr lang="en-US" sz="32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the industry </a:t>
            </a:r>
            <a:r>
              <a:rPr lang="en-US" sz="32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by </a:t>
            </a:r>
            <a:r>
              <a:rPr lang="en-US" sz="32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2030</a:t>
            </a:r>
            <a:r>
              <a:rPr lang="en-US" sz="32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.</a:t>
            </a:r>
            <a:endParaRPr lang="en-US" sz="3200" b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</p:txBody>
      </p:sp>
      <p:sp>
        <p:nvSpPr>
          <p:cNvPr id="9" name="CaixaDeTexto 1"/>
          <p:cNvSpPr txBox="1"/>
          <p:nvPr/>
        </p:nvSpPr>
        <p:spPr>
          <a:xfrm>
            <a:off x="8501935" y="5976391"/>
            <a:ext cx="2659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002060"/>
                </a:solidFill>
              </a:rPr>
              <a:t>Source: </a:t>
            </a:r>
            <a:r>
              <a:rPr lang="pt-BR" dirty="0" err="1" smtClean="0">
                <a:solidFill>
                  <a:srgbClr val="002060"/>
                </a:solidFill>
              </a:rPr>
              <a:t>Bain</a:t>
            </a:r>
            <a:r>
              <a:rPr lang="pt-BR" dirty="0" smtClean="0">
                <a:solidFill>
                  <a:srgbClr val="002060"/>
                </a:solidFill>
              </a:rPr>
              <a:t> &amp; </a:t>
            </a:r>
            <a:r>
              <a:rPr lang="pt-BR" dirty="0" err="1" smtClean="0">
                <a:solidFill>
                  <a:srgbClr val="002060"/>
                </a:solidFill>
              </a:rPr>
              <a:t>Company</a:t>
            </a:r>
            <a:endParaRPr lang="pt-BR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154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MPj03905200000[1]"/>
          <p:cNvPicPr>
            <a:picLocks noChangeAspect="1" noChangeArrowheads="1"/>
          </p:cNvPicPr>
          <p:nvPr/>
        </p:nvPicPr>
        <p:blipFill>
          <a:blip r:embed="rId2" cstate="print">
            <a:lum bright="14000" contrast="-40000"/>
          </a:blip>
          <a:srcRect/>
          <a:stretch>
            <a:fillRect/>
          </a:stretch>
        </p:blipFill>
        <p:spPr bwMode="auto">
          <a:xfrm>
            <a:off x="195952" y="1341055"/>
            <a:ext cx="11164816" cy="4218535"/>
          </a:xfrm>
          <a:prstGeom prst="rect">
            <a:avLst/>
          </a:prstGeom>
          <a:solidFill>
            <a:srgbClr val="00C491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9905252" y="2925737"/>
            <a:ext cx="1411278" cy="1246495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fontAlgn="auto">
              <a:spcBef>
                <a:spcPts val="300"/>
              </a:spcBef>
              <a:spcAft>
                <a:spcPts val="300"/>
              </a:spcAft>
              <a:defRPr/>
            </a:pPr>
            <a:r>
              <a:rPr lang="pt-BR" sz="1400" u="sng" dirty="0">
                <a:latin typeface="Arial" pitchFamily="34" charset="0"/>
                <a:cs typeface="Arial" pitchFamily="34" charset="0"/>
              </a:rPr>
              <a:t>20??</a:t>
            </a:r>
          </a:p>
          <a:p>
            <a:pPr algn="ctr" fontAlgn="auto">
              <a:spcBef>
                <a:spcPts val="300"/>
              </a:spcBef>
              <a:spcAft>
                <a:spcPts val="300"/>
              </a:spcAft>
              <a:defRPr/>
            </a:pPr>
            <a:r>
              <a:rPr lang="pt-BR" sz="1300" dirty="0">
                <a:latin typeface="Arial" pitchFamily="34" charset="0"/>
                <a:cs typeface="Arial" pitchFamily="34" charset="0"/>
              </a:rPr>
              <a:t>Processos e produtos sustentáveis</a:t>
            </a:r>
          </a:p>
          <a:p>
            <a:pPr algn="ctr" fontAlgn="auto">
              <a:spcBef>
                <a:spcPts val="300"/>
              </a:spcBef>
              <a:spcAft>
                <a:spcPts val="300"/>
              </a:spcAft>
              <a:defRPr/>
            </a:pPr>
            <a:endParaRPr lang="pt-BR" sz="1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upo 12"/>
          <p:cNvGrpSpPr>
            <a:grpSpLocks/>
          </p:cNvGrpSpPr>
          <p:nvPr/>
        </p:nvGrpSpPr>
        <p:grpSpPr bwMode="auto">
          <a:xfrm>
            <a:off x="2777390" y="2925308"/>
            <a:ext cx="2343533" cy="1200329"/>
            <a:chOff x="8650" y="2294903"/>
            <a:chExt cx="2092651" cy="1270327"/>
          </a:xfrm>
        </p:grpSpPr>
        <p:sp>
          <p:nvSpPr>
            <p:cNvPr id="4" name="AutoShape 4"/>
            <p:cNvSpPr>
              <a:spLocks noChangeArrowheads="1"/>
            </p:cNvSpPr>
            <p:nvPr/>
          </p:nvSpPr>
          <p:spPr bwMode="auto">
            <a:xfrm>
              <a:off x="1093301" y="2375903"/>
              <a:ext cx="1008000" cy="1008000"/>
            </a:xfrm>
            <a:prstGeom prst="rightArrow">
              <a:avLst>
                <a:gd name="adj1" fmla="val 50000"/>
                <a:gd name="adj2" fmla="val 35458"/>
              </a:avLst>
            </a:prstGeom>
            <a:solidFill>
              <a:schemeClr val="accent2">
                <a:lumMod val="50000"/>
              </a:schemeClr>
            </a:solidFill>
            <a:ln w="12700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2ª Onda</a:t>
              </a:r>
            </a:p>
          </p:txBody>
        </p:sp>
        <p:sp>
          <p:nvSpPr>
            <p:cNvPr id="2" name="Text Box 6"/>
            <p:cNvSpPr txBox="1">
              <a:spLocks noChangeArrowheads="1"/>
            </p:cNvSpPr>
            <p:nvPr/>
          </p:nvSpPr>
          <p:spPr bwMode="auto">
            <a:xfrm>
              <a:off x="8650" y="2294903"/>
              <a:ext cx="1080000" cy="127032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12700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400" u="sng" dirty="0">
                  <a:latin typeface="Arial" pitchFamily="34" charset="0"/>
                  <a:cs typeface="Arial" pitchFamily="34" charset="0"/>
                </a:rPr>
                <a:t>1960</a:t>
              </a:r>
            </a:p>
            <a:p>
              <a:pPr algn="ctr" fontAlgn="auto">
                <a:spcBef>
                  <a:spcPts val="300"/>
                </a:spcBef>
                <a:spcAft>
                  <a:spcPts val="300"/>
                </a:spcAft>
                <a:defRPr/>
              </a:pPr>
              <a:r>
                <a:rPr lang="pt-BR" sz="1300" dirty="0">
                  <a:latin typeface="Arial" pitchFamily="34" charset="0"/>
                  <a:cs typeface="Arial" pitchFamily="34" charset="0"/>
                </a:rPr>
                <a:t>Poluição industrial e resíduos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400" u="sng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" name="Grupo 13"/>
          <p:cNvGrpSpPr>
            <a:grpSpLocks/>
          </p:cNvGrpSpPr>
          <p:nvPr/>
        </p:nvGrpSpPr>
        <p:grpSpPr bwMode="auto">
          <a:xfrm>
            <a:off x="197370" y="2937309"/>
            <a:ext cx="2548014" cy="1146468"/>
            <a:chOff x="762637" y="853812"/>
            <a:chExt cx="2274448" cy="1213325"/>
          </a:xfrm>
        </p:grpSpPr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762637" y="853812"/>
              <a:ext cx="1260000" cy="121332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12700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>
              <a:spAutoFit/>
            </a:bodyPr>
            <a:lstStyle/>
            <a:p>
              <a:pPr algn="ctr" fontAlgn="auto">
                <a:spcBef>
                  <a:spcPts val="300"/>
                </a:spcBef>
                <a:spcAft>
                  <a:spcPts val="300"/>
                </a:spcAft>
                <a:defRPr/>
              </a:pPr>
              <a:r>
                <a:rPr lang="pt-BR" sz="1400" u="sng" dirty="0">
                  <a:latin typeface="Arial" pitchFamily="34" charset="0"/>
                  <a:cs typeface="Arial" pitchFamily="34" charset="0"/>
                </a:rPr>
                <a:t>1920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300" dirty="0">
                  <a:latin typeface="Arial" pitchFamily="34" charset="0"/>
                  <a:cs typeface="Arial" pitchFamily="34" charset="0"/>
                </a:rPr>
                <a:t>Controle de acidentes e doenças ocupacionais</a:t>
              </a:r>
            </a:p>
          </p:txBody>
        </p:sp>
        <p:sp>
          <p:nvSpPr>
            <p:cNvPr id="8" name="AutoShape 4"/>
            <p:cNvSpPr>
              <a:spLocks noChangeArrowheads="1"/>
            </p:cNvSpPr>
            <p:nvPr/>
          </p:nvSpPr>
          <p:spPr bwMode="auto">
            <a:xfrm>
              <a:off x="2029085" y="923046"/>
              <a:ext cx="1008000" cy="1008000"/>
            </a:xfrm>
            <a:prstGeom prst="rightArrow">
              <a:avLst>
                <a:gd name="adj1" fmla="val 50000"/>
                <a:gd name="adj2" fmla="val 35458"/>
              </a:avLst>
            </a:prstGeom>
            <a:solidFill>
              <a:schemeClr val="accent2">
                <a:lumMod val="50000"/>
              </a:schemeClr>
            </a:solidFill>
            <a:ln w="12700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1ª Onda</a:t>
              </a:r>
            </a:p>
          </p:txBody>
        </p:sp>
      </p:grpSp>
      <p:grpSp>
        <p:nvGrpSpPr>
          <p:cNvPr id="13" name="Grupo 14"/>
          <p:cNvGrpSpPr>
            <a:grpSpLocks/>
          </p:cNvGrpSpPr>
          <p:nvPr/>
        </p:nvGrpSpPr>
        <p:grpSpPr bwMode="auto">
          <a:xfrm>
            <a:off x="7526689" y="2925307"/>
            <a:ext cx="2339977" cy="1028993"/>
            <a:chOff x="5729362" y="2840688"/>
            <a:chExt cx="2089224" cy="1089000"/>
          </a:xfrm>
        </p:grpSpPr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5729362" y="2840688"/>
              <a:ext cx="1080000" cy="83059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12700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>
              <a:spAutoFit/>
            </a:bodyPr>
            <a:lstStyle/>
            <a:p>
              <a:pPr algn="ctr" fontAlgn="auto">
                <a:spcBef>
                  <a:spcPts val="300"/>
                </a:spcBef>
                <a:spcAft>
                  <a:spcPts val="300"/>
                </a:spcAft>
                <a:defRPr/>
              </a:pPr>
              <a:r>
                <a:rPr lang="pt-BR" sz="1400" u="sng" dirty="0">
                  <a:latin typeface="Arial" pitchFamily="34" charset="0"/>
                  <a:cs typeface="Arial" pitchFamily="34" charset="0"/>
                </a:rPr>
                <a:t>2020</a:t>
              </a:r>
            </a:p>
            <a:p>
              <a:pPr algn="ctr" fontAlgn="auto">
                <a:spcBef>
                  <a:spcPts val="300"/>
                </a:spcBef>
                <a:spcAft>
                  <a:spcPts val="300"/>
                </a:spcAft>
                <a:defRPr/>
              </a:pPr>
              <a:r>
                <a:rPr lang="pt-BR" sz="1300" dirty="0">
                  <a:latin typeface="Arial" pitchFamily="34" charset="0"/>
                  <a:cs typeface="Arial" pitchFamily="34" charset="0"/>
                </a:rPr>
                <a:t>Produtos seguros</a:t>
              </a:r>
            </a:p>
          </p:txBody>
        </p:sp>
        <p:sp>
          <p:nvSpPr>
            <p:cNvPr id="10" name="AutoShape 4"/>
            <p:cNvSpPr>
              <a:spLocks noChangeArrowheads="1"/>
            </p:cNvSpPr>
            <p:nvPr/>
          </p:nvSpPr>
          <p:spPr bwMode="auto">
            <a:xfrm>
              <a:off x="6810586" y="2921688"/>
              <a:ext cx="1008000" cy="1008000"/>
            </a:xfrm>
            <a:prstGeom prst="rightArrow">
              <a:avLst>
                <a:gd name="adj1" fmla="val 50000"/>
                <a:gd name="adj2" fmla="val 35458"/>
              </a:avLst>
            </a:prstGeom>
            <a:solidFill>
              <a:schemeClr val="accent2">
                <a:lumMod val="50000"/>
              </a:schemeClr>
            </a:solidFill>
            <a:ln w="12700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4ª Onda</a:t>
              </a:r>
            </a:p>
          </p:txBody>
        </p:sp>
      </p:grpSp>
      <p:grpSp>
        <p:nvGrpSpPr>
          <p:cNvPr id="14" name="Grupo 15"/>
          <p:cNvGrpSpPr>
            <a:grpSpLocks/>
          </p:cNvGrpSpPr>
          <p:nvPr/>
        </p:nvGrpSpPr>
        <p:grpSpPr bwMode="auto">
          <a:xfrm>
            <a:off x="5136926" y="2925309"/>
            <a:ext cx="2354202" cy="1029806"/>
            <a:chOff x="3150348" y="4327156"/>
            <a:chExt cx="2101315" cy="1089000"/>
          </a:xfrm>
        </p:grpSpPr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3150348" y="4327156"/>
              <a:ext cx="1080000" cy="104149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12700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>
              <a:spAutoFit/>
            </a:bodyPr>
            <a:lstStyle/>
            <a:p>
              <a:pPr algn="ctr" fontAlgn="auto">
                <a:spcBef>
                  <a:spcPts val="300"/>
                </a:spcBef>
                <a:spcAft>
                  <a:spcPts val="300"/>
                </a:spcAft>
                <a:defRPr/>
              </a:pPr>
              <a:r>
                <a:rPr lang="pt-BR" sz="1400" u="sng" dirty="0">
                  <a:latin typeface="Arial" pitchFamily="34" charset="0"/>
                  <a:cs typeface="Arial" pitchFamily="34" charset="0"/>
                </a:rPr>
                <a:t>1990</a:t>
              </a:r>
            </a:p>
            <a:p>
              <a:pPr algn="ctr" fontAlgn="auto">
                <a:spcBef>
                  <a:spcPts val="300"/>
                </a:spcBef>
                <a:spcAft>
                  <a:spcPts val="300"/>
                </a:spcAft>
                <a:defRPr/>
              </a:pPr>
              <a:r>
                <a:rPr lang="pt-BR" sz="1300" dirty="0">
                  <a:latin typeface="Arial" pitchFamily="34" charset="0"/>
                  <a:cs typeface="Arial" pitchFamily="34" charset="0"/>
                </a:rPr>
                <a:t>Plantas seguras e mais limpas</a:t>
              </a:r>
            </a:p>
          </p:txBody>
        </p:sp>
        <p:sp>
          <p:nvSpPr>
            <p:cNvPr id="12" name="AutoShape 4"/>
            <p:cNvSpPr>
              <a:spLocks noChangeArrowheads="1"/>
            </p:cNvSpPr>
            <p:nvPr/>
          </p:nvSpPr>
          <p:spPr bwMode="auto">
            <a:xfrm>
              <a:off x="4243663" y="4408156"/>
              <a:ext cx="1008000" cy="1008000"/>
            </a:xfrm>
            <a:prstGeom prst="rightArrow">
              <a:avLst>
                <a:gd name="adj1" fmla="val 50000"/>
                <a:gd name="adj2" fmla="val 35458"/>
              </a:avLst>
            </a:prstGeom>
            <a:solidFill>
              <a:schemeClr val="accent2">
                <a:lumMod val="50000"/>
              </a:schemeClr>
            </a:solidFill>
            <a:ln w="12700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3ª Onda</a:t>
              </a:r>
            </a:p>
          </p:txBody>
        </p:sp>
      </p:grpSp>
      <p:sp>
        <p:nvSpPr>
          <p:cNvPr id="17" name="AutoShape 4"/>
          <p:cNvSpPr>
            <a:spLocks noChangeArrowheads="1"/>
          </p:cNvSpPr>
          <p:nvPr/>
        </p:nvSpPr>
        <p:spPr bwMode="auto">
          <a:xfrm>
            <a:off x="3987057" y="4120065"/>
            <a:ext cx="3548356" cy="952467"/>
          </a:xfrm>
          <a:prstGeom prst="rightArrow">
            <a:avLst>
              <a:gd name="adj1" fmla="val 50000"/>
              <a:gd name="adj2" fmla="val 35458"/>
            </a:avLst>
          </a:prstGeom>
          <a:solidFill>
            <a:schemeClr val="accent5">
              <a:lumMod val="50000"/>
            </a:schemeClr>
          </a:solidFill>
          <a:ln w="12700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Segurança Química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0" y="215842"/>
            <a:ext cx="11522075" cy="1080029"/>
          </a:xfrm>
          <a:prstGeom prst="rect">
            <a:avLst/>
          </a:prstGeom>
        </p:spPr>
        <p:txBody>
          <a:bodyPr lIns="90488" tIns="44450" rIns="90488" bIns="44450"/>
          <a:lstStyle/>
          <a:p>
            <a:pPr algn="ctr">
              <a:lnSpc>
                <a:spcPct val="90000"/>
              </a:lnSpc>
              <a:defRPr/>
            </a:pPr>
            <a:r>
              <a:rPr lang="pt-BR" sz="3200" dirty="0">
                <a:solidFill>
                  <a:srgbClr val="000090"/>
                </a:solidFill>
                <a:ea typeface="+mj-ea"/>
              </a:rPr>
              <a:t>The </a:t>
            </a:r>
            <a:r>
              <a:rPr lang="pt-BR" sz="3200" dirty="0" err="1">
                <a:solidFill>
                  <a:srgbClr val="000090"/>
                </a:solidFill>
                <a:ea typeface="+mj-ea"/>
              </a:rPr>
              <a:t>road</a:t>
            </a:r>
            <a:r>
              <a:rPr lang="pt-BR" sz="3200" dirty="0">
                <a:solidFill>
                  <a:srgbClr val="000090"/>
                </a:solidFill>
                <a:ea typeface="+mj-ea"/>
              </a:rPr>
              <a:t> </a:t>
            </a:r>
            <a:r>
              <a:rPr lang="pt-BR" sz="3200" dirty="0" err="1">
                <a:solidFill>
                  <a:srgbClr val="000090"/>
                </a:solidFill>
                <a:ea typeface="+mj-ea"/>
              </a:rPr>
              <a:t>to</a:t>
            </a:r>
            <a:r>
              <a:rPr lang="pt-BR" sz="3200" dirty="0">
                <a:solidFill>
                  <a:srgbClr val="000090"/>
                </a:solidFill>
                <a:ea typeface="+mj-ea"/>
              </a:rPr>
              <a:t> </a:t>
            </a:r>
            <a:r>
              <a:rPr lang="pt-BR" sz="3200" dirty="0" err="1">
                <a:solidFill>
                  <a:srgbClr val="000090"/>
                </a:solidFill>
                <a:ea typeface="+mj-ea"/>
              </a:rPr>
              <a:t>the</a:t>
            </a:r>
            <a:r>
              <a:rPr lang="pt-BR" sz="3200" dirty="0">
                <a:solidFill>
                  <a:srgbClr val="000090"/>
                </a:solidFill>
                <a:ea typeface="+mj-ea"/>
              </a:rPr>
              <a:t> </a:t>
            </a:r>
            <a:r>
              <a:rPr lang="pt-BR" sz="3200" dirty="0" err="1">
                <a:solidFill>
                  <a:srgbClr val="000090"/>
                </a:solidFill>
                <a:ea typeface="+mj-ea"/>
              </a:rPr>
              <a:t>sustainability</a:t>
            </a:r>
            <a:r>
              <a:rPr lang="pt-BR" sz="3200" dirty="0">
                <a:solidFill>
                  <a:srgbClr val="000090"/>
                </a:solidFill>
                <a:ea typeface="+mj-ea"/>
              </a:rPr>
              <a:t> </a:t>
            </a:r>
            <a:r>
              <a:rPr lang="pt-BR" sz="3200" dirty="0" err="1">
                <a:solidFill>
                  <a:srgbClr val="000090"/>
                </a:solidFill>
                <a:ea typeface="+mj-ea"/>
              </a:rPr>
              <a:t>of</a:t>
            </a:r>
            <a:r>
              <a:rPr lang="pt-BR" sz="3200" dirty="0">
                <a:solidFill>
                  <a:srgbClr val="000090"/>
                </a:solidFill>
                <a:ea typeface="+mj-ea"/>
              </a:rPr>
              <a:t> </a:t>
            </a:r>
            <a:r>
              <a:rPr lang="pt-BR" sz="3200" dirty="0" err="1">
                <a:solidFill>
                  <a:srgbClr val="000090"/>
                </a:solidFill>
                <a:ea typeface="+mj-ea"/>
              </a:rPr>
              <a:t>the</a:t>
            </a:r>
            <a:r>
              <a:rPr lang="pt-BR" sz="3200" dirty="0">
                <a:solidFill>
                  <a:srgbClr val="000090"/>
                </a:solidFill>
                <a:ea typeface="+mj-ea"/>
              </a:rPr>
              <a:t> </a:t>
            </a:r>
            <a:r>
              <a:rPr lang="pt-BR" sz="3200" dirty="0" err="1">
                <a:solidFill>
                  <a:srgbClr val="000090"/>
                </a:solidFill>
                <a:ea typeface="+mj-ea"/>
              </a:rPr>
              <a:t>chemical</a:t>
            </a:r>
            <a:r>
              <a:rPr lang="pt-BR" sz="3200" dirty="0">
                <a:solidFill>
                  <a:srgbClr val="000090"/>
                </a:solidFill>
                <a:ea typeface="+mj-ea"/>
              </a:rPr>
              <a:t> </a:t>
            </a:r>
            <a:r>
              <a:rPr lang="pt-BR" sz="3200" dirty="0" err="1">
                <a:solidFill>
                  <a:srgbClr val="000090"/>
                </a:solidFill>
                <a:ea typeface="+mj-ea"/>
              </a:rPr>
              <a:t>industry</a:t>
            </a:r>
            <a:r>
              <a:rPr lang="pt-BR" sz="3200" dirty="0">
                <a:solidFill>
                  <a:srgbClr val="000090"/>
                </a:solidFill>
                <a:ea typeface="+mj-ea"/>
              </a:rPr>
              <a:t> </a:t>
            </a:r>
            <a:r>
              <a:rPr lang="pt-BR" sz="3200" dirty="0" err="1">
                <a:solidFill>
                  <a:srgbClr val="000090"/>
                </a:solidFill>
                <a:ea typeface="+mj-ea"/>
              </a:rPr>
              <a:t>and</a:t>
            </a:r>
            <a:r>
              <a:rPr lang="pt-BR" sz="3200" dirty="0">
                <a:solidFill>
                  <a:srgbClr val="000090"/>
                </a:solidFill>
                <a:ea typeface="+mj-ea"/>
              </a:rPr>
              <a:t> its </a:t>
            </a:r>
            <a:r>
              <a:rPr lang="pt-BR" sz="3200" dirty="0" err="1">
                <a:solidFill>
                  <a:srgbClr val="000090"/>
                </a:solidFill>
                <a:ea typeface="+mj-ea"/>
              </a:rPr>
              <a:t>products</a:t>
            </a:r>
            <a:endParaRPr lang="pt-BR" sz="3200" b="1" dirty="0">
              <a:solidFill>
                <a:srgbClr val="000090"/>
              </a:solidFill>
              <a:ea typeface="+mj-ea"/>
            </a:endParaRPr>
          </a:p>
        </p:txBody>
      </p:sp>
      <p:sp>
        <p:nvSpPr>
          <p:cNvPr id="20" name="AutoShape 4"/>
          <p:cNvSpPr>
            <a:spLocks noChangeArrowheads="1"/>
          </p:cNvSpPr>
          <p:nvPr/>
        </p:nvSpPr>
        <p:spPr bwMode="auto">
          <a:xfrm>
            <a:off x="276606" y="1817341"/>
            <a:ext cx="3629000" cy="952467"/>
          </a:xfrm>
          <a:prstGeom prst="rightArrow">
            <a:avLst>
              <a:gd name="adj1" fmla="val 50000"/>
              <a:gd name="adj2" fmla="val 35458"/>
            </a:avLst>
          </a:prstGeom>
          <a:solidFill>
            <a:schemeClr val="bg1">
              <a:lumMod val="50000"/>
            </a:schemeClr>
          </a:solidFill>
          <a:ln w="12700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Produção Química</a:t>
            </a:r>
          </a:p>
        </p:txBody>
      </p:sp>
      <p:sp>
        <p:nvSpPr>
          <p:cNvPr id="21" name="AutoShape 4"/>
          <p:cNvSpPr>
            <a:spLocks noChangeArrowheads="1"/>
          </p:cNvSpPr>
          <p:nvPr/>
        </p:nvSpPr>
        <p:spPr bwMode="auto">
          <a:xfrm>
            <a:off x="6890185" y="1817341"/>
            <a:ext cx="4355284" cy="952467"/>
          </a:xfrm>
          <a:prstGeom prst="rightArrow">
            <a:avLst>
              <a:gd name="adj1" fmla="val 50000"/>
              <a:gd name="adj2" fmla="val 35458"/>
            </a:avLst>
          </a:prstGeom>
          <a:solidFill>
            <a:schemeClr val="accent3">
              <a:lumMod val="50000"/>
            </a:schemeClr>
          </a:solidFill>
          <a:ln w="12700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Química Verde</a:t>
            </a:r>
          </a:p>
        </p:txBody>
      </p:sp>
      <p:grpSp>
        <p:nvGrpSpPr>
          <p:cNvPr id="15" name="Grupo 21"/>
          <p:cNvGrpSpPr>
            <a:grpSpLocks/>
          </p:cNvGrpSpPr>
          <p:nvPr/>
        </p:nvGrpSpPr>
        <p:grpSpPr bwMode="auto">
          <a:xfrm>
            <a:off x="4228317" y="1477769"/>
            <a:ext cx="2178171" cy="1020028"/>
            <a:chOff x="2335188" y="4581128"/>
            <a:chExt cx="1944216" cy="1080120"/>
          </a:xfrm>
        </p:grpSpPr>
        <p:sp>
          <p:nvSpPr>
            <p:cNvPr id="23" name="Texto explicativo em elipse 22"/>
            <p:cNvSpPr/>
            <p:nvPr/>
          </p:nvSpPr>
          <p:spPr bwMode="auto">
            <a:xfrm>
              <a:off x="2335188" y="4581128"/>
              <a:ext cx="1944216" cy="1080120"/>
            </a:xfrm>
            <a:prstGeom prst="wedgeEllipseCallout">
              <a:avLst>
                <a:gd name="adj1" fmla="val 14134"/>
                <a:gd name="adj2" fmla="val 84306"/>
              </a:avLst>
            </a:prstGeom>
            <a:solidFill>
              <a:schemeClr val="accent2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6" name="Group 56"/>
            <p:cNvGrpSpPr>
              <a:grpSpLocks/>
            </p:cNvGrpSpPr>
            <p:nvPr/>
          </p:nvGrpSpPr>
          <p:grpSpPr bwMode="auto">
            <a:xfrm>
              <a:off x="3127412" y="4805129"/>
              <a:ext cx="447862" cy="640027"/>
              <a:chOff x="5759" y="3420"/>
              <a:chExt cx="337" cy="453"/>
            </a:xfrm>
          </p:grpSpPr>
          <p:sp>
            <p:nvSpPr>
              <p:cNvPr id="25" name="Freeform 57"/>
              <p:cNvSpPr>
                <a:spLocks/>
              </p:cNvSpPr>
              <p:nvPr/>
            </p:nvSpPr>
            <p:spPr bwMode="auto">
              <a:xfrm>
                <a:off x="5927" y="3420"/>
                <a:ext cx="69" cy="74"/>
              </a:xfrm>
              <a:custGeom>
                <a:avLst/>
                <a:gdLst/>
                <a:ahLst/>
                <a:cxnLst>
                  <a:cxn ang="0">
                    <a:pos x="31" y="1"/>
                  </a:cxn>
                  <a:cxn ang="0">
                    <a:pos x="25" y="2"/>
                  </a:cxn>
                  <a:cxn ang="0">
                    <a:pos x="18" y="4"/>
                  </a:cxn>
                  <a:cxn ang="0">
                    <a:pos x="13" y="9"/>
                  </a:cxn>
                  <a:cxn ang="0">
                    <a:pos x="8" y="14"/>
                  </a:cxn>
                  <a:cxn ang="0">
                    <a:pos x="5" y="19"/>
                  </a:cxn>
                  <a:cxn ang="0">
                    <a:pos x="2" y="26"/>
                  </a:cxn>
                  <a:cxn ang="0">
                    <a:pos x="1" y="33"/>
                  </a:cxn>
                  <a:cxn ang="0">
                    <a:pos x="1" y="40"/>
                  </a:cxn>
                  <a:cxn ang="0">
                    <a:pos x="2" y="47"/>
                  </a:cxn>
                  <a:cxn ang="0">
                    <a:pos x="5" y="55"/>
                  </a:cxn>
                  <a:cxn ang="0">
                    <a:pos x="8" y="60"/>
                  </a:cxn>
                  <a:cxn ang="0">
                    <a:pos x="13" y="65"/>
                  </a:cxn>
                  <a:cxn ang="0">
                    <a:pos x="18" y="69"/>
                  </a:cxn>
                  <a:cxn ang="0">
                    <a:pos x="25" y="71"/>
                  </a:cxn>
                  <a:cxn ang="0">
                    <a:pos x="31" y="73"/>
                  </a:cxn>
                  <a:cxn ang="0">
                    <a:pos x="38" y="73"/>
                  </a:cxn>
                  <a:cxn ang="0">
                    <a:pos x="44" y="71"/>
                  </a:cxn>
                  <a:cxn ang="0">
                    <a:pos x="51" y="69"/>
                  </a:cxn>
                  <a:cxn ang="0">
                    <a:pos x="57" y="65"/>
                  </a:cxn>
                  <a:cxn ang="0">
                    <a:pos x="61" y="60"/>
                  </a:cxn>
                  <a:cxn ang="0">
                    <a:pos x="64" y="55"/>
                  </a:cxn>
                  <a:cxn ang="0">
                    <a:pos x="67" y="47"/>
                  </a:cxn>
                  <a:cxn ang="0">
                    <a:pos x="69" y="40"/>
                  </a:cxn>
                  <a:cxn ang="0">
                    <a:pos x="69" y="33"/>
                  </a:cxn>
                  <a:cxn ang="0">
                    <a:pos x="67" y="26"/>
                  </a:cxn>
                  <a:cxn ang="0">
                    <a:pos x="64" y="19"/>
                  </a:cxn>
                  <a:cxn ang="0">
                    <a:pos x="61" y="14"/>
                  </a:cxn>
                  <a:cxn ang="0">
                    <a:pos x="57" y="9"/>
                  </a:cxn>
                  <a:cxn ang="0">
                    <a:pos x="51" y="4"/>
                  </a:cxn>
                  <a:cxn ang="0">
                    <a:pos x="44" y="2"/>
                  </a:cxn>
                  <a:cxn ang="0">
                    <a:pos x="38" y="1"/>
                  </a:cxn>
                </a:cxnLst>
                <a:rect l="0" t="0" r="r" b="b"/>
                <a:pathLst>
                  <a:path w="70" h="74">
                    <a:moveTo>
                      <a:pt x="35" y="0"/>
                    </a:moveTo>
                    <a:lnTo>
                      <a:pt x="31" y="1"/>
                    </a:lnTo>
                    <a:lnTo>
                      <a:pt x="28" y="1"/>
                    </a:lnTo>
                    <a:lnTo>
                      <a:pt x="25" y="2"/>
                    </a:lnTo>
                    <a:lnTo>
                      <a:pt x="21" y="4"/>
                    </a:lnTo>
                    <a:lnTo>
                      <a:pt x="18" y="4"/>
                    </a:lnTo>
                    <a:lnTo>
                      <a:pt x="15" y="7"/>
                    </a:lnTo>
                    <a:lnTo>
                      <a:pt x="13" y="9"/>
                    </a:lnTo>
                    <a:lnTo>
                      <a:pt x="11" y="11"/>
                    </a:lnTo>
                    <a:lnTo>
                      <a:pt x="8" y="14"/>
                    </a:lnTo>
                    <a:lnTo>
                      <a:pt x="6" y="17"/>
                    </a:lnTo>
                    <a:lnTo>
                      <a:pt x="5" y="19"/>
                    </a:lnTo>
                    <a:lnTo>
                      <a:pt x="3" y="23"/>
                    </a:lnTo>
                    <a:lnTo>
                      <a:pt x="2" y="26"/>
                    </a:lnTo>
                    <a:lnTo>
                      <a:pt x="1" y="30"/>
                    </a:lnTo>
                    <a:lnTo>
                      <a:pt x="1" y="33"/>
                    </a:lnTo>
                    <a:lnTo>
                      <a:pt x="0" y="37"/>
                    </a:lnTo>
                    <a:lnTo>
                      <a:pt x="1" y="40"/>
                    </a:lnTo>
                    <a:lnTo>
                      <a:pt x="1" y="44"/>
                    </a:lnTo>
                    <a:lnTo>
                      <a:pt x="2" y="47"/>
                    </a:lnTo>
                    <a:lnTo>
                      <a:pt x="3" y="51"/>
                    </a:lnTo>
                    <a:lnTo>
                      <a:pt x="5" y="55"/>
                    </a:lnTo>
                    <a:lnTo>
                      <a:pt x="6" y="57"/>
                    </a:lnTo>
                    <a:lnTo>
                      <a:pt x="8" y="60"/>
                    </a:lnTo>
                    <a:lnTo>
                      <a:pt x="11" y="62"/>
                    </a:lnTo>
                    <a:lnTo>
                      <a:pt x="13" y="65"/>
                    </a:lnTo>
                    <a:lnTo>
                      <a:pt x="15" y="67"/>
                    </a:lnTo>
                    <a:lnTo>
                      <a:pt x="18" y="69"/>
                    </a:lnTo>
                    <a:lnTo>
                      <a:pt x="21" y="70"/>
                    </a:lnTo>
                    <a:lnTo>
                      <a:pt x="25" y="71"/>
                    </a:lnTo>
                    <a:lnTo>
                      <a:pt x="28" y="72"/>
                    </a:lnTo>
                    <a:lnTo>
                      <a:pt x="31" y="73"/>
                    </a:lnTo>
                    <a:lnTo>
                      <a:pt x="35" y="73"/>
                    </a:lnTo>
                    <a:lnTo>
                      <a:pt x="38" y="73"/>
                    </a:lnTo>
                    <a:lnTo>
                      <a:pt x="41" y="72"/>
                    </a:lnTo>
                    <a:lnTo>
                      <a:pt x="44" y="71"/>
                    </a:lnTo>
                    <a:lnTo>
                      <a:pt x="48" y="70"/>
                    </a:lnTo>
                    <a:lnTo>
                      <a:pt x="51" y="69"/>
                    </a:lnTo>
                    <a:lnTo>
                      <a:pt x="54" y="67"/>
                    </a:lnTo>
                    <a:lnTo>
                      <a:pt x="57" y="65"/>
                    </a:lnTo>
                    <a:lnTo>
                      <a:pt x="59" y="62"/>
                    </a:lnTo>
                    <a:lnTo>
                      <a:pt x="61" y="60"/>
                    </a:lnTo>
                    <a:lnTo>
                      <a:pt x="63" y="57"/>
                    </a:lnTo>
                    <a:lnTo>
                      <a:pt x="64" y="55"/>
                    </a:lnTo>
                    <a:lnTo>
                      <a:pt x="66" y="51"/>
                    </a:lnTo>
                    <a:lnTo>
                      <a:pt x="67" y="47"/>
                    </a:lnTo>
                    <a:lnTo>
                      <a:pt x="68" y="44"/>
                    </a:lnTo>
                    <a:lnTo>
                      <a:pt x="69" y="40"/>
                    </a:lnTo>
                    <a:lnTo>
                      <a:pt x="69" y="37"/>
                    </a:lnTo>
                    <a:lnTo>
                      <a:pt x="69" y="33"/>
                    </a:lnTo>
                    <a:lnTo>
                      <a:pt x="68" y="30"/>
                    </a:lnTo>
                    <a:lnTo>
                      <a:pt x="67" y="26"/>
                    </a:lnTo>
                    <a:lnTo>
                      <a:pt x="66" y="23"/>
                    </a:lnTo>
                    <a:lnTo>
                      <a:pt x="64" y="19"/>
                    </a:lnTo>
                    <a:lnTo>
                      <a:pt x="63" y="17"/>
                    </a:lnTo>
                    <a:lnTo>
                      <a:pt x="61" y="14"/>
                    </a:lnTo>
                    <a:lnTo>
                      <a:pt x="59" y="11"/>
                    </a:lnTo>
                    <a:lnTo>
                      <a:pt x="57" y="9"/>
                    </a:lnTo>
                    <a:lnTo>
                      <a:pt x="54" y="7"/>
                    </a:lnTo>
                    <a:lnTo>
                      <a:pt x="51" y="4"/>
                    </a:lnTo>
                    <a:lnTo>
                      <a:pt x="48" y="4"/>
                    </a:lnTo>
                    <a:lnTo>
                      <a:pt x="44" y="2"/>
                    </a:lnTo>
                    <a:lnTo>
                      <a:pt x="41" y="1"/>
                    </a:lnTo>
                    <a:lnTo>
                      <a:pt x="38" y="1"/>
                    </a:lnTo>
                    <a:lnTo>
                      <a:pt x="35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6" name="Freeform 58"/>
              <p:cNvSpPr>
                <a:spLocks/>
              </p:cNvSpPr>
              <p:nvPr/>
            </p:nvSpPr>
            <p:spPr bwMode="auto">
              <a:xfrm>
                <a:off x="5921" y="3420"/>
                <a:ext cx="73" cy="79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29" y="1"/>
                  </a:cxn>
                  <a:cxn ang="0">
                    <a:pos x="23" y="4"/>
                  </a:cxn>
                  <a:cxn ang="0">
                    <a:pos x="16" y="8"/>
                  </a:cxn>
                  <a:cxn ang="0">
                    <a:pos x="11" y="12"/>
                  </a:cxn>
                  <a:cxn ang="0">
                    <a:pos x="6" y="18"/>
                  </a:cxn>
                  <a:cxn ang="0">
                    <a:pos x="3" y="24"/>
                  </a:cxn>
                  <a:cxn ang="0">
                    <a:pos x="1" y="32"/>
                  </a:cxn>
                  <a:cxn ang="0">
                    <a:pos x="0" y="39"/>
                  </a:cxn>
                  <a:cxn ang="0">
                    <a:pos x="1" y="47"/>
                  </a:cxn>
                  <a:cxn ang="0">
                    <a:pos x="3" y="55"/>
                  </a:cxn>
                  <a:cxn ang="0">
                    <a:pos x="6" y="61"/>
                  </a:cxn>
                  <a:cxn ang="0">
                    <a:pos x="11" y="67"/>
                  </a:cxn>
                  <a:cxn ang="0">
                    <a:pos x="16" y="71"/>
                  </a:cxn>
                  <a:cxn ang="0">
                    <a:pos x="23" y="75"/>
                  </a:cxn>
                  <a:cxn ang="0">
                    <a:pos x="29" y="77"/>
                  </a:cxn>
                  <a:cxn ang="0">
                    <a:pos x="37" y="78"/>
                  </a:cxn>
                  <a:cxn ang="0">
                    <a:pos x="44" y="77"/>
                  </a:cxn>
                  <a:cxn ang="0">
                    <a:pos x="51" y="75"/>
                  </a:cxn>
                  <a:cxn ang="0">
                    <a:pos x="57" y="71"/>
                  </a:cxn>
                  <a:cxn ang="0">
                    <a:pos x="62" y="67"/>
                  </a:cxn>
                  <a:cxn ang="0">
                    <a:pos x="67" y="61"/>
                  </a:cxn>
                  <a:cxn ang="0">
                    <a:pos x="70" y="55"/>
                  </a:cxn>
                  <a:cxn ang="0">
                    <a:pos x="72" y="47"/>
                  </a:cxn>
                  <a:cxn ang="0">
                    <a:pos x="73" y="39"/>
                  </a:cxn>
                  <a:cxn ang="0">
                    <a:pos x="72" y="32"/>
                  </a:cxn>
                  <a:cxn ang="0">
                    <a:pos x="70" y="24"/>
                  </a:cxn>
                  <a:cxn ang="0">
                    <a:pos x="67" y="18"/>
                  </a:cxn>
                  <a:cxn ang="0">
                    <a:pos x="62" y="12"/>
                  </a:cxn>
                  <a:cxn ang="0">
                    <a:pos x="57" y="8"/>
                  </a:cxn>
                  <a:cxn ang="0">
                    <a:pos x="51" y="4"/>
                  </a:cxn>
                  <a:cxn ang="0">
                    <a:pos x="44" y="1"/>
                  </a:cxn>
                  <a:cxn ang="0">
                    <a:pos x="37" y="0"/>
                  </a:cxn>
                </a:cxnLst>
                <a:rect l="0" t="0" r="r" b="b"/>
                <a:pathLst>
                  <a:path w="74" h="79">
                    <a:moveTo>
                      <a:pt x="37" y="0"/>
                    </a:moveTo>
                    <a:lnTo>
                      <a:pt x="37" y="0"/>
                    </a:lnTo>
                    <a:lnTo>
                      <a:pt x="33" y="1"/>
                    </a:lnTo>
                    <a:lnTo>
                      <a:pt x="29" y="1"/>
                    </a:lnTo>
                    <a:lnTo>
                      <a:pt x="26" y="2"/>
                    </a:lnTo>
                    <a:lnTo>
                      <a:pt x="23" y="4"/>
                    </a:lnTo>
                    <a:lnTo>
                      <a:pt x="19" y="5"/>
                    </a:lnTo>
                    <a:lnTo>
                      <a:pt x="16" y="8"/>
                    </a:lnTo>
                    <a:lnTo>
                      <a:pt x="14" y="9"/>
                    </a:lnTo>
                    <a:lnTo>
                      <a:pt x="11" y="12"/>
                    </a:lnTo>
                    <a:lnTo>
                      <a:pt x="9" y="15"/>
                    </a:lnTo>
                    <a:lnTo>
                      <a:pt x="6" y="18"/>
                    </a:lnTo>
                    <a:lnTo>
                      <a:pt x="5" y="21"/>
                    </a:lnTo>
                    <a:lnTo>
                      <a:pt x="3" y="24"/>
                    </a:lnTo>
                    <a:lnTo>
                      <a:pt x="2" y="28"/>
                    </a:lnTo>
                    <a:lnTo>
                      <a:pt x="1" y="32"/>
                    </a:lnTo>
                    <a:lnTo>
                      <a:pt x="1" y="36"/>
                    </a:lnTo>
                    <a:lnTo>
                      <a:pt x="0" y="39"/>
                    </a:lnTo>
                    <a:lnTo>
                      <a:pt x="1" y="43"/>
                    </a:lnTo>
                    <a:lnTo>
                      <a:pt x="1" y="47"/>
                    </a:lnTo>
                    <a:lnTo>
                      <a:pt x="2" y="51"/>
                    </a:lnTo>
                    <a:lnTo>
                      <a:pt x="3" y="55"/>
                    </a:lnTo>
                    <a:lnTo>
                      <a:pt x="5" y="58"/>
                    </a:lnTo>
                    <a:lnTo>
                      <a:pt x="6" y="61"/>
                    </a:lnTo>
                    <a:lnTo>
                      <a:pt x="9" y="64"/>
                    </a:lnTo>
                    <a:lnTo>
                      <a:pt x="11" y="67"/>
                    </a:lnTo>
                    <a:lnTo>
                      <a:pt x="14" y="70"/>
                    </a:lnTo>
                    <a:lnTo>
                      <a:pt x="16" y="71"/>
                    </a:lnTo>
                    <a:lnTo>
                      <a:pt x="19" y="73"/>
                    </a:lnTo>
                    <a:lnTo>
                      <a:pt x="23" y="75"/>
                    </a:lnTo>
                    <a:lnTo>
                      <a:pt x="26" y="76"/>
                    </a:lnTo>
                    <a:lnTo>
                      <a:pt x="29" y="77"/>
                    </a:lnTo>
                    <a:lnTo>
                      <a:pt x="33" y="78"/>
                    </a:lnTo>
                    <a:lnTo>
                      <a:pt x="37" y="78"/>
                    </a:lnTo>
                    <a:lnTo>
                      <a:pt x="41" y="78"/>
                    </a:lnTo>
                    <a:lnTo>
                      <a:pt x="44" y="77"/>
                    </a:lnTo>
                    <a:lnTo>
                      <a:pt x="47" y="76"/>
                    </a:lnTo>
                    <a:lnTo>
                      <a:pt x="51" y="75"/>
                    </a:lnTo>
                    <a:lnTo>
                      <a:pt x="54" y="73"/>
                    </a:lnTo>
                    <a:lnTo>
                      <a:pt x="57" y="71"/>
                    </a:lnTo>
                    <a:lnTo>
                      <a:pt x="60" y="70"/>
                    </a:lnTo>
                    <a:lnTo>
                      <a:pt x="62" y="67"/>
                    </a:lnTo>
                    <a:lnTo>
                      <a:pt x="65" y="64"/>
                    </a:lnTo>
                    <a:lnTo>
                      <a:pt x="67" y="61"/>
                    </a:lnTo>
                    <a:lnTo>
                      <a:pt x="68" y="58"/>
                    </a:lnTo>
                    <a:lnTo>
                      <a:pt x="70" y="55"/>
                    </a:lnTo>
                    <a:lnTo>
                      <a:pt x="71" y="51"/>
                    </a:lnTo>
                    <a:lnTo>
                      <a:pt x="72" y="47"/>
                    </a:lnTo>
                    <a:lnTo>
                      <a:pt x="73" y="43"/>
                    </a:lnTo>
                    <a:lnTo>
                      <a:pt x="73" y="39"/>
                    </a:lnTo>
                    <a:lnTo>
                      <a:pt x="73" y="36"/>
                    </a:lnTo>
                    <a:lnTo>
                      <a:pt x="72" y="32"/>
                    </a:lnTo>
                    <a:lnTo>
                      <a:pt x="71" y="28"/>
                    </a:lnTo>
                    <a:lnTo>
                      <a:pt x="70" y="24"/>
                    </a:lnTo>
                    <a:lnTo>
                      <a:pt x="68" y="21"/>
                    </a:lnTo>
                    <a:lnTo>
                      <a:pt x="67" y="18"/>
                    </a:lnTo>
                    <a:lnTo>
                      <a:pt x="65" y="15"/>
                    </a:lnTo>
                    <a:lnTo>
                      <a:pt x="62" y="12"/>
                    </a:lnTo>
                    <a:lnTo>
                      <a:pt x="60" y="9"/>
                    </a:lnTo>
                    <a:lnTo>
                      <a:pt x="57" y="8"/>
                    </a:lnTo>
                    <a:lnTo>
                      <a:pt x="54" y="5"/>
                    </a:lnTo>
                    <a:lnTo>
                      <a:pt x="51" y="4"/>
                    </a:lnTo>
                    <a:lnTo>
                      <a:pt x="47" y="2"/>
                    </a:lnTo>
                    <a:lnTo>
                      <a:pt x="44" y="1"/>
                    </a:lnTo>
                    <a:lnTo>
                      <a:pt x="41" y="1"/>
                    </a:lnTo>
                    <a:lnTo>
                      <a:pt x="37" y="0"/>
                    </a:lnTo>
                  </a:path>
                </a:pathLst>
              </a:custGeom>
              <a:solidFill>
                <a:srgbClr val="008000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7" name="Freeform 59"/>
              <p:cNvSpPr>
                <a:spLocks/>
              </p:cNvSpPr>
              <p:nvPr/>
            </p:nvSpPr>
            <p:spPr bwMode="auto">
              <a:xfrm>
                <a:off x="5860" y="3472"/>
                <a:ext cx="79" cy="80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27" y="2"/>
                  </a:cxn>
                  <a:cxn ang="0">
                    <a:pos x="20" y="5"/>
                  </a:cxn>
                  <a:cxn ang="0">
                    <a:pos x="14" y="10"/>
                  </a:cxn>
                  <a:cxn ang="0">
                    <a:pos x="9" y="15"/>
                  </a:cxn>
                  <a:cxn ang="0">
                    <a:pos x="5" y="21"/>
                  </a:cxn>
                  <a:cxn ang="0">
                    <a:pos x="2" y="28"/>
                  </a:cxn>
                  <a:cxn ang="0">
                    <a:pos x="1" y="36"/>
                  </a:cxn>
                  <a:cxn ang="0">
                    <a:pos x="1" y="43"/>
                  </a:cxn>
                  <a:cxn ang="0">
                    <a:pos x="2" y="51"/>
                  </a:cxn>
                  <a:cxn ang="0">
                    <a:pos x="5" y="59"/>
                  </a:cxn>
                  <a:cxn ang="0">
                    <a:pos x="9" y="65"/>
                  </a:cxn>
                  <a:cxn ang="0">
                    <a:pos x="14" y="70"/>
                  </a:cxn>
                  <a:cxn ang="0">
                    <a:pos x="20" y="75"/>
                  </a:cxn>
                  <a:cxn ang="0">
                    <a:pos x="27" y="77"/>
                  </a:cxn>
                  <a:cxn ang="0">
                    <a:pos x="35" y="79"/>
                  </a:cxn>
                  <a:cxn ang="0">
                    <a:pos x="43" y="79"/>
                  </a:cxn>
                  <a:cxn ang="0">
                    <a:pos x="50" y="77"/>
                  </a:cxn>
                  <a:cxn ang="0">
                    <a:pos x="57" y="75"/>
                  </a:cxn>
                  <a:cxn ang="0">
                    <a:pos x="63" y="70"/>
                  </a:cxn>
                  <a:cxn ang="0">
                    <a:pos x="68" y="65"/>
                  </a:cxn>
                  <a:cxn ang="0">
                    <a:pos x="72" y="59"/>
                  </a:cxn>
                  <a:cxn ang="0">
                    <a:pos x="75" y="51"/>
                  </a:cxn>
                  <a:cxn ang="0">
                    <a:pos x="77" y="43"/>
                  </a:cxn>
                  <a:cxn ang="0">
                    <a:pos x="77" y="36"/>
                  </a:cxn>
                  <a:cxn ang="0">
                    <a:pos x="75" y="28"/>
                  </a:cxn>
                  <a:cxn ang="0">
                    <a:pos x="72" y="21"/>
                  </a:cxn>
                  <a:cxn ang="0">
                    <a:pos x="68" y="15"/>
                  </a:cxn>
                  <a:cxn ang="0">
                    <a:pos x="63" y="10"/>
                  </a:cxn>
                  <a:cxn ang="0">
                    <a:pos x="57" y="5"/>
                  </a:cxn>
                  <a:cxn ang="0">
                    <a:pos x="50" y="2"/>
                  </a:cxn>
                  <a:cxn ang="0">
                    <a:pos x="43" y="0"/>
                  </a:cxn>
                </a:cxnLst>
                <a:rect l="0" t="0" r="r" b="b"/>
                <a:pathLst>
                  <a:path w="78" h="80">
                    <a:moveTo>
                      <a:pt x="39" y="0"/>
                    </a:moveTo>
                    <a:lnTo>
                      <a:pt x="35" y="0"/>
                    </a:lnTo>
                    <a:lnTo>
                      <a:pt x="31" y="1"/>
                    </a:lnTo>
                    <a:lnTo>
                      <a:pt x="27" y="2"/>
                    </a:lnTo>
                    <a:lnTo>
                      <a:pt x="24" y="3"/>
                    </a:lnTo>
                    <a:lnTo>
                      <a:pt x="20" y="5"/>
                    </a:lnTo>
                    <a:lnTo>
                      <a:pt x="17" y="7"/>
                    </a:lnTo>
                    <a:lnTo>
                      <a:pt x="14" y="10"/>
                    </a:lnTo>
                    <a:lnTo>
                      <a:pt x="12" y="11"/>
                    </a:lnTo>
                    <a:lnTo>
                      <a:pt x="9" y="15"/>
                    </a:lnTo>
                    <a:lnTo>
                      <a:pt x="7" y="17"/>
                    </a:lnTo>
                    <a:lnTo>
                      <a:pt x="5" y="21"/>
                    </a:lnTo>
                    <a:lnTo>
                      <a:pt x="3" y="24"/>
                    </a:lnTo>
                    <a:lnTo>
                      <a:pt x="2" y="28"/>
                    </a:lnTo>
                    <a:lnTo>
                      <a:pt x="1" y="32"/>
                    </a:lnTo>
                    <a:lnTo>
                      <a:pt x="1" y="36"/>
                    </a:lnTo>
                    <a:lnTo>
                      <a:pt x="0" y="40"/>
                    </a:lnTo>
                    <a:lnTo>
                      <a:pt x="1" y="43"/>
                    </a:lnTo>
                    <a:lnTo>
                      <a:pt x="1" y="48"/>
                    </a:lnTo>
                    <a:lnTo>
                      <a:pt x="2" y="51"/>
                    </a:lnTo>
                    <a:lnTo>
                      <a:pt x="3" y="56"/>
                    </a:lnTo>
                    <a:lnTo>
                      <a:pt x="5" y="59"/>
                    </a:lnTo>
                    <a:lnTo>
                      <a:pt x="7" y="62"/>
                    </a:lnTo>
                    <a:lnTo>
                      <a:pt x="9" y="65"/>
                    </a:lnTo>
                    <a:lnTo>
                      <a:pt x="12" y="68"/>
                    </a:lnTo>
                    <a:lnTo>
                      <a:pt x="14" y="70"/>
                    </a:lnTo>
                    <a:lnTo>
                      <a:pt x="17" y="73"/>
                    </a:lnTo>
                    <a:lnTo>
                      <a:pt x="20" y="75"/>
                    </a:lnTo>
                    <a:lnTo>
                      <a:pt x="24" y="76"/>
                    </a:lnTo>
                    <a:lnTo>
                      <a:pt x="27" y="77"/>
                    </a:lnTo>
                    <a:lnTo>
                      <a:pt x="31" y="79"/>
                    </a:lnTo>
                    <a:lnTo>
                      <a:pt x="35" y="79"/>
                    </a:lnTo>
                    <a:lnTo>
                      <a:pt x="39" y="79"/>
                    </a:lnTo>
                    <a:lnTo>
                      <a:pt x="43" y="79"/>
                    </a:lnTo>
                    <a:lnTo>
                      <a:pt x="46" y="79"/>
                    </a:lnTo>
                    <a:lnTo>
                      <a:pt x="50" y="77"/>
                    </a:lnTo>
                    <a:lnTo>
                      <a:pt x="54" y="76"/>
                    </a:lnTo>
                    <a:lnTo>
                      <a:pt x="57" y="75"/>
                    </a:lnTo>
                    <a:lnTo>
                      <a:pt x="60" y="73"/>
                    </a:lnTo>
                    <a:lnTo>
                      <a:pt x="63" y="70"/>
                    </a:lnTo>
                    <a:lnTo>
                      <a:pt x="65" y="68"/>
                    </a:lnTo>
                    <a:lnTo>
                      <a:pt x="68" y="65"/>
                    </a:lnTo>
                    <a:lnTo>
                      <a:pt x="70" y="62"/>
                    </a:lnTo>
                    <a:lnTo>
                      <a:pt x="72" y="59"/>
                    </a:lnTo>
                    <a:lnTo>
                      <a:pt x="74" y="56"/>
                    </a:lnTo>
                    <a:lnTo>
                      <a:pt x="75" y="51"/>
                    </a:lnTo>
                    <a:lnTo>
                      <a:pt x="76" y="48"/>
                    </a:lnTo>
                    <a:lnTo>
                      <a:pt x="77" y="43"/>
                    </a:lnTo>
                    <a:lnTo>
                      <a:pt x="77" y="40"/>
                    </a:lnTo>
                    <a:lnTo>
                      <a:pt x="77" y="36"/>
                    </a:lnTo>
                    <a:lnTo>
                      <a:pt x="76" y="32"/>
                    </a:lnTo>
                    <a:lnTo>
                      <a:pt x="75" y="28"/>
                    </a:lnTo>
                    <a:lnTo>
                      <a:pt x="74" y="24"/>
                    </a:lnTo>
                    <a:lnTo>
                      <a:pt x="72" y="21"/>
                    </a:lnTo>
                    <a:lnTo>
                      <a:pt x="70" y="17"/>
                    </a:lnTo>
                    <a:lnTo>
                      <a:pt x="68" y="15"/>
                    </a:lnTo>
                    <a:lnTo>
                      <a:pt x="65" y="11"/>
                    </a:lnTo>
                    <a:lnTo>
                      <a:pt x="63" y="10"/>
                    </a:lnTo>
                    <a:lnTo>
                      <a:pt x="60" y="7"/>
                    </a:lnTo>
                    <a:lnTo>
                      <a:pt x="57" y="5"/>
                    </a:lnTo>
                    <a:lnTo>
                      <a:pt x="54" y="3"/>
                    </a:lnTo>
                    <a:lnTo>
                      <a:pt x="50" y="2"/>
                    </a:lnTo>
                    <a:lnTo>
                      <a:pt x="46" y="1"/>
                    </a:lnTo>
                    <a:lnTo>
                      <a:pt x="43" y="0"/>
                    </a:lnTo>
                    <a:lnTo>
                      <a:pt x="39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8" name="Freeform 60"/>
              <p:cNvSpPr>
                <a:spLocks/>
              </p:cNvSpPr>
              <p:nvPr/>
            </p:nvSpPr>
            <p:spPr bwMode="auto">
              <a:xfrm>
                <a:off x="5853" y="3472"/>
                <a:ext cx="81" cy="88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3" y="1"/>
                  </a:cxn>
                  <a:cxn ang="0">
                    <a:pos x="25" y="4"/>
                  </a:cxn>
                  <a:cxn ang="0">
                    <a:pos x="18" y="7"/>
                  </a:cxn>
                  <a:cxn ang="0">
                    <a:pos x="12" y="12"/>
                  </a:cxn>
                  <a:cxn ang="0">
                    <a:pos x="7" y="19"/>
                  </a:cxn>
                  <a:cxn ang="0">
                    <a:pos x="3" y="26"/>
                  </a:cxn>
                  <a:cxn ang="0">
                    <a:pos x="1" y="35"/>
                  </a:cxn>
                  <a:cxn ang="0">
                    <a:pos x="0" y="43"/>
                  </a:cxn>
                  <a:cxn ang="0">
                    <a:pos x="1" y="51"/>
                  </a:cxn>
                  <a:cxn ang="0">
                    <a:pos x="3" y="60"/>
                  </a:cxn>
                  <a:cxn ang="0">
                    <a:pos x="7" y="66"/>
                  </a:cxn>
                  <a:cxn ang="0">
                    <a:pos x="12" y="73"/>
                  </a:cxn>
                  <a:cxn ang="0">
                    <a:pos x="18" y="78"/>
                  </a:cxn>
                  <a:cxn ang="0">
                    <a:pos x="25" y="82"/>
                  </a:cxn>
                  <a:cxn ang="0">
                    <a:pos x="33" y="85"/>
                  </a:cxn>
                  <a:cxn ang="0">
                    <a:pos x="41" y="85"/>
                  </a:cxn>
                  <a:cxn ang="0">
                    <a:pos x="48" y="85"/>
                  </a:cxn>
                  <a:cxn ang="0">
                    <a:pos x="56" y="82"/>
                  </a:cxn>
                  <a:cxn ang="0">
                    <a:pos x="63" y="78"/>
                  </a:cxn>
                  <a:cxn ang="0">
                    <a:pos x="69" y="73"/>
                  </a:cxn>
                  <a:cxn ang="0">
                    <a:pos x="74" y="66"/>
                  </a:cxn>
                  <a:cxn ang="0">
                    <a:pos x="78" y="60"/>
                  </a:cxn>
                  <a:cxn ang="0">
                    <a:pos x="80" y="51"/>
                  </a:cxn>
                  <a:cxn ang="0">
                    <a:pos x="81" y="43"/>
                  </a:cxn>
                  <a:cxn ang="0">
                    <a:pos x="80" y="35"/>
                  </a:cxn>
                  <a:cxn ang="0">
                    <a:pos x="78" y="26"/>
                  </a:cxn>
                  <a:cxn ang="0">
                    <a:pos x="74" y="19"/>
                  </a:cxn>
                  <a:cxn ang="0">
                    <a:pos x="69" y="12"/>
                  </a:cxn>
                  <a:cxn ang="0">
                    <a:pos x="63" y="7"/>
                  </a:cxn>
                  <a:cxn ang="0">
                    <a:pos x="56" y="4"/>
                  </a:cxn>
                  <a:cxn ang="0">
                    <a:pos x="48" y="1"/>
                  </a:cxn>
                  <a:cxn ang="0">
                    <a:pos x="41" y="0"/>
                  </a:cxn>
                </a:cxnLst>
                <a:rect l="0" t="0" r="r" b="b"/>
                <a:pathLst>
                  <a:path w="82" h="86">
                    <a:moveTo>
                      <a:pt x="41" y="0"/>
                    </a:moveTo>
                    <a:lnTo>
                      <a:pt x="41" y="0"/>
                    </a:lnTo>
                    <a:lnTo>
                      <a:pt x="37" y="0"/>
                    </a:lnTo>
                    <a:lnTo>
                      <a:pt x="33" y="1"/>
                    </a:lnTo>
                    <a:lnTo>
                      <a:pt x="29" y="2"/>
                    </a:lnTo>
                    <a:lnTo>
                      <a:pt x="25" y="4"/>
                    </a:lnTo>
                    <a:lnTo>
                      <a:pt x="21" y="6"/>
                    </a:lnTo>
                    <a:lnTo>
                      <a:pt x="18" y="7"/>
                    </a:lnTo>
                    <a:lnTo>
                      <a:pt x="15" y="10"/>
                    </a:lnTo>
                    <a:lnTo>
                      <a:pt x="12" y="12"/>
                    </a:lnTo>
                    <a:lnTo>
                      <a:pt x="10" y="16"/>
                    </a:lnTo>
                    <a:lnTo>
                      <a:pt x="7" y="19"/>
                    </a:lnTo>
                    <a:lnTo>
                      <a:pt x="5" y="22"/>
                    </a:lnTo>
                    <a:lnTo>
                      <a:pt x="3" y="26"/>
                    </a:lnTo>
                    <a:lnTo>
                      <a:pt x="2" y="30"/>
                    </a:lnTo>
                    <a:lnTo>
                      <a:pt x="1" y="35"/>
                    </a:lnTo>
                    <a:lnTo>
                      <a:pt x="1" y="38"/>
                    </a:lnTo>
                    <a:lnTo>
                      <a:pt x="0" y="43"/>
                    </a:lnTo>
                    <a:lnTo>
                      <a:pt x="1" y="47"/>
                    </a:lnTo>
                    <a:lnTo>
                      <a:pt x="1" y="51"/>
                    </a:lnTo>
                    <a:lnTo>
                      <a:pt x="2" y="55"/>
                    </a:lnTo>
                    <a:lnTo>
                      <a:pt x="3" y="60"/>
                    </a:lnTo>
                    <a:lnTo>
                      <a:pt x="5" y="64"/>
                    </a:lnTo>
                    <a:lnTo>
                      <a:pt x="7" y="66"/>
                    </a:lnTo>
                    <a:lnTo>
                      <a:pt x="10" y="70"/>
                    </a:lnTo>
                    <a:lnTo>
                      <a:pt x="12" y="73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1" y="80"/>
                    </a:lnTo>
                    <a:lnTo>
                      <a:pt x="25" y="82"/>
                    </a:lnTo>
                    <a:lnTo>
                      <a:pt x="29" y="83"/>
                    </a:lnTo>
                    <a:lnTo>
                      <a:pt x="33" y="85"/>
                    </a:lnTo>
                    <a:lnTo>
                      <a:pt x="37" y="85"/>
                    </a:lnTo>
                    <a:lnTo>
                      <a:pt x="41" y="85"/>
                    </a:lnTo>
                    <a:lnTo>
                      <a:pt x="45" y="85"/>
                    </a:lnTo>
                    <a:lnTo>
                      <a:pt x="48" y="85"/>
                    </a:lnTo>
                    <a:lnTo>
                      <a:pt x="52" y="83"/>
                    </a:lnTo>
                    <a:lnTo>
                      <a:pt x="56" y="82"/>
                    </a:lnTo>
                    <a:lnTo>
                      <a:pt x="60" y="80"/>
                    </a:lnTo>
                    <a:lnTo>
                      <a:pt x="63" y="78"/>
                    </a:lnTo>
                    <a:lnTo>
                      <a:pt x="66" y="76"/>
                    </a:lnTo>
                    <a:lnTo>
                      <a:pt x="69" y="73"/>
                    </a:lnTo>
                    <a:lnTo>
                      <a:pt x="72" y="70"/>
                    </a:lnTo>
                    <a:lnTo>
                      <a:pt x="74" y="66"/>
                    </a:lnTo>
                    <a:lnTo>
                      <a:pt x="76" y="64"/>
                    </a:lnTo>
                    <a:lnTo>
                      <a:pt x="78" y="60"/>
                    </a:lnTo>
                    <a:lnTo>
                      <a:pt x="79" y="55"/>
                    </a:lnTo>
                    <a:lnTo>
                      <a:pt x="80" y="51"/>
                    </a:lnTo>
                    <a:lnTo>
                      <a:pt x="81" y="47"/>
                    </a:lnTo>
                    <a:lnTo>
                      <a:pt x="81" y="43"/>
                    </a:lnTo>
                    <a:lnTo>
                      <a:pt x="81" y="38"/>
                    </a:lnTo>
                    <a:lnTo>
                      <a:pt x="80" y="35"/>
                    </a:lnTo>
                    <a:lnTo>
                      <a:pt x="79" y="30"/>
                    </a:lnTo>
                    <a:lnTo>
                      <a:pt x="78" y="26"/>
                    </a:lnTo>
                    <a:lnTo>
                      <a:pt x="76" y="22"/>
                    </a:lnTo>
                    <a:lnTo>
                      <a:pt x="74" y="19"/>
                    </a:lnTo>
                    <a:lnTo>
                      <a:pt x="72" y="16"/>
                    </a:lnTo>
                    <a:lnTo>
                      <a:pt x="69" y="12"/>
                    </a:lnTo>
                    <a:lnTo>
                      <a:pt x="66" y="10"/>
                    </a:lnTo>
                    <a:lnTo>
                      <a:pt x="63" y="7"/>
                    </a:lnTo>
                    <a:lnTo>
                      <a:pt x="60" y="6"/>
                    </a:lnTo>
                    <a:lnTo>
                      <a:pt x="56" y="4"/>
                    </a:lnTo>
                    <a:lnTo>
                      <a:pt x="52" y="2"/>
                    </a:lnTo>
                    <a:lnTo>
                      <a:pt x="48" y="1"/>
                    </a:lnTo>
                    <a:lnTo>
                      <a:pt x="45" y="0"/>
                    </a:lnTo>
                    <a:lnTo>
                      <a:pt x="41" y="0"/>
                    </a:lnTo>
                  </a:path>
                </a:pathLst>
              </a:custGeom>
              <a:solidFill>
                <a:srgbClr val="008000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" name="Freeform 61"/>
              <p:cNvSpPr>
                <a:spLocks/>
              </p:cNvSpPr>
              <p:nvPr/>
            </p:nvSpPr>
            <p:spPr bwMode="auto">
              <a:xfrm>
                <a:off x="5939" y="3513"/>
                <a:ext cx="86" cy="91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0" y="2"/>
                  </a:cxn>
                  <a:cxn ang="0">
                    <a:pos x="22" y="5"/>
                  </a:cxn>
                  <a:cxn ang="0">
                    <a:pos x="15" y="10"/>
                  </a:cxn>
                  <a:cxn ang="0">
                    <a:pos x="10" y="16"/>
                  </a:cxn>
                  <a:cxn ang="0">
                    <a:pos x="5" y="23"/>
                  </a:cxn>
                  <a:cxn ang="0">
                    <a:pos x="2" y="31"/>
                  </a:cxn>
                  <a:cxn ang="0">
                    <a:pos x="0" y="40"/>
                  </a:cxn>
                  <a:cxn ang="0">
                    <a:pos x="0" y="50"/>
                  </a:cxn>
                  <a:cxn ang="0">
                    <a:pos x="2" y="59"/>
                  </a:cxn>
                  <a:cxn ang="0">
                    <a:pos x="5" y="67"/>
                  </a:cxn>
                  <a:cxn ang="0">
                    <a:pos x="10" y="74"/>
                  </a:cxn>
                  <a:cxn ang="0">
                    <a:pos x="15" y="80"/>
                  </a:cxn>
                  <a:cxn ang="0">
                    <a:pos x="22" y="85"/>
                  </a:cxn>
                  <a:cxn ang="0">
                    <a:pos x="30" y="88"/>
                  </a:cxn>
                  <a:cxn ang="0">
                    <a:pos x="38" y="90"/>
                  </a:cxn>
                  <a:cxn ang="0">
                    <a:pos x="46" y="90"/>
                  </a:cxn>
                  <a:cxn ang="0">
                    <a:pos x="55" y="88"/>
                  </a:cxn>
                  <a:cxn ang="0">
                    <a:pos x="63" y="85"/>
                  </a:cxn>
                  <a:cxn ang="0">
                    <a:pos x="70" y="80"/>
                  </a:cxn>
                  <a:cxn ang="0">
                    <a:pos x="75" y="74"/>
                  </a:cxn>
                  <a:cxn ang="0">
                    <a:pos x="80" y="67"/>
                  </a:cxn>
                  <a:cxn ang="0">
                    <a:pos x="83" y="59"/>
                  </a:cxn>
                  <a:cxn ang="0">
                    <a:pos x="84" y="50"/>
                  </a:cxn>
                  <a:cxn ang="0">
                    <a:pos x="84" y="40"/>
                  </a:cxn>
                  <a:cxn ang="0">
                    <a:pos x="83" y="31"/>
                  </a:cxn>
                  <a:cxn ang="0">
                    <a:pos x="80" y="23"/>
                  </a:cxn>
                  <a:cxn ang="0">
                    <a:pos x="75" y="16"/>
                  </a:cxn>
                  <a:cxn ang="0">
                    <a:pos x="70" y="10"/>
                  </a:cxn>
                  <a:cxn ang="0">
                    <a:pos x="63" y="5"/>
                  </a:cxn>
                  <a:cxn ang="0">
                    <a:pos x="55" y="2"/>
                  </a:cxn>
                  <a:cxn ang="0">
                    <a:pos x="46" y="0"/>
                  </a:cxn>
                </a:cxnLst>
                <a:rect l="0" t="0" r="r" b="b"/>
                <a:pathLst>
                  <a:path w="86" h="91">
                    <a:moveTo>
                      <a:pt x="43" y="0"/>
                    </a:moveTo>
                    <a:lnTo>
                      <a:pt x="38" y="0"/>
                    </a:lnTo>
                    <a:lnTo>
                      <a:pt x="34" y="1"/>
                    </a:lnTo>
                    <a:lnTo>
                      <a:pt x="30" y="2"/>
                    </a:lnTo>
                    <a:lnTo>
                      <a:pt x="26" y="4"/>
                    </a:lnTo>
                    <a:lnTo>
                      <a:pt x="22" y="5"/>
                    </a:lnTo>
                    <a:lnTo>
                      <a:pt x="19" y="7"/>
                    </a:lnTo>
                    <a:lnTo>
                      <a:pt x="15" y="10"/>
                    </a:lnTo>
                    <a:lnTo>
                      <a:pt x="12" y="13"/>
                    </a:lnTo>
                    <a:lnTo>
                      <a:pt x="10" y="16"/>
                    </a:lnTo>
                    <a:lnTo>
                      <a:pt x="7" y="20"/>
                    </a:lnTo>
                    <a:lnTo>
                      <a:pt x="5" y="23"/>
                    </a:lnTo>
                    <a:lnTo>
                      <a:pt x="3" y="28"/>
                    </a:lnTo>
                    <a:lnTo>
                      <a:pt x="2" y="31"/>
                    </a:lnTo>
                    <a:lnTo>
                      <a:pt x="1" y="36"/>
                    </a:lnTo>
                    <a:lnTo>
                      <a:pt x="0" y="40"/>
                    </a:lnTo>
                    <a:lnTo>
                      <a:pt x="0" y="45"/>
                    </a:lnTo>
                    <a:lnTo>
                      <a:pt x="0" y="50"/>
                    </a:lnTo>
                    <a:lnTo>
                      <a:pt x="1" y="54"/>
                    </a:lnTo>
                    <a:lnTo>
                      <a:pt x="2" y="59"/>
                    </a:lnTo>
                    <a:lnTo>
                      <a:pt x="3" y="62"/>
                    </a:lnTo>
                    <a:lnTo>
                      <a:pt x="5" y="67"/>
                    </a:lnTo>
                    <a:lnTo>
                      <a:pt x="7" y="70"/>
                    </a:lnTo>
                    <a:lnTo>
                      <a:pt x="10" y="74"/>
                    </a:lnTo>
                    <a:lnTo>
                      <a:pt x="12" y="77"/>
                    </a:lnTo>
                    <a:lnTo>
                      <a:pt x="15" y="80"/>
                    </a:lnTo>
                    <a:lnTo>
                      <a:pt x="19" y="83"/>
                    </a:lnTo>
                    <a:lnTo>
                      <a:pt x="22" y="85"/>
                    </a:lnTo>
                    <a:lnTo>
                      <a:pt x="26" y="86"/>
                    </a:lnTo>
                    <a:lnTo>
                      <a:pt x="30" y="88"/>
                    </a:lnTo>
                    <a:lnTo>
                      <a:pt x="34" y="89"/>
                    </a:lnTo>
                    <a:lnTo>
                      <a:pt x="38" y="90"/>
                    </a:lnTo>
                    <a:lnTo>
                      <a:pt x="43" y="90"/>
                    </a:lnTo>
                    <a:lnTo>
                      <a:pt x="46" y="90"/>
                    </a:lnTo>
                    <a:lnTo>
                      <a:pt x="51" y="89"/>
                    </a:lnTo>
                    <a:lnTo>
                      <a:pt x="55" y="88"/>
                    </a:lnTo>
                    <a:lnTo>
                      <a:pt x="59" y="86"/>
                    </a:lnTo>
                    <a:lnTo>
                      <a:pt x="63" y="85"/>
                    </a:lnTo>
                    <a:lnTo>
                      <a:pt x="66" y="83"/>
                    </a:lnTo>
                    <a:lnTo>
                      <a:pt x="70" y="80"/>
                    </a:lnTo>
                    <a:lnTo>
                      <a:pt x="72" y="77"/>
                    </a:lnTo>
                    <a:lnTo>
                      <a:pt x="75" y="74"/>
                    </a:lnTo>
                    <a:lnTo>
                      <a:pt x="77" y="70"/>
                    </a:lnTo>
                    <a:lnTo>
                      <a:pt x="80" y="67"/>
                    </a:lnTo>
                    <a:lnTo>
                      <a:pt x="81" y="62"/>
                    </a:lnTo>
                    <a:lnTo>
                      <a:pt x="83" y="59"/>
                    </a:lnTo>
                    <a:lnTo>
                      <a:pt x="83" y="54"/>
                    </a:lnTo>
                    <a:lnTo>
                      <a:pt x="84" y="50"/>
                    </a:lnTo>
                    <a:lnTo>
                      <a:pt x="85" y="45"/>
                    </a:lnTo>
                    <a:lnTo>
                      <a:pt x="84" y="40"/>
                    </a:lnTo>
                    <a:lnTo>
                      <a:pt x="83" y="36"/>
                    </a:lnTo>
                    <a:lnTo>
                      <a:pt x="83" y="31"/>
                    </a:lnTo>
                    <a:lnTo>
                      <a:pt x="81" y="28"/>
                    </a:lnTo>
                    <a:lnTo>
                      <a:pt x="80" y="23"/>
                    </a:lnTo>
                    <a:lnTo>
                      <a:pt x="77" y="20"/>
                    </a:lnTo>
                    <a:lnTo>
                      <a:pt x="75" y="16"/>
                    </a:lnTo>
                    <a:lnTo>
                      <a:pt x="72" y="13"/>
                    </a:lnTo>
                    <a:lnTo>
                      <a:pt x="70" y="10"/>
                    </a:lnTo>
                    <a:lnTo>
                      <a:pt x="66" y="7"/>
                    </a:lnTo>
                    <a:lnTo>
                      <a:pt x="63" y="5"/>
                    </a:lnTo>
                    <a:lnTo>
                      <a:pt x="59" y="4"/>
                    </a:lnTo>
                    <a:lnTo>
                      <a:pt x="55" y="2"/>
                    </a:lnTo>
                    <a:lnTo>
                      <a:pt x="51" y="1"/>
                    </a:lnTo>
                    <a:lnTo>
                      <a:pt x="46" y="0"/>
                    </a:lnTo>
                    <a:lnTo>
                      <a:pt x="43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" name="Freeform 62"/>
              <p:cNvSpPr>
                <a:spLocks/>
              </p:cNvSpPr>
              <p:nvPr/>
            </p:nvSpPr>
            <p:spPr bwMode="auto">
              <a:xfrm>
                <a:off x="5933" y="3513"/>
                <a:ext cx="92" cy="97"/>
              </a:xfrm>
              <a:custGeom>
                <a:avLst/>
                <a:gdLst/>
                <a:ahLst/>
                <a:cxnLst>
                  <a:cxn ang="0">
                    <a:pos x="45" y="0"/>
                  </a:cxn>
                  <a:cxn ang="0">
                    <a:pos x="36" y="1"/>
                  </a:cxn>
                  <a:cxn ang="0">
                    <a:pos x="28" y="4"/>
                  </a:cxn>
                  <a:cxn ang="0">
                    <a:pos x="20" y="8"/>
                  </a:cxn>
                  <a:cxn ang="0">
                    <a:pos x="13" y="14"/>
                  </a:cxn>
                  <a:cxn ang="0">
                    <a:pos x="7" y="21"/>
                  </a:cxn>
                  <a:cxn ang="0">
                    <a:pos x="3" y="29"/>
                  </a:cxn>
                  <a:cxn ang="0">
                    <a:pos x="1" y="38"/>
                  </a:cxn>
                  <a:cxn ang="0">
                    <a:pos x="0" y="48"/>
                  </a:cxn>
                  <a:cxn ang="0">
                    <a:pos x="1" y="58"/>
                  </a:cxn>
                  <a:cxn ang="0">
                    <a:pos x="3" y="67"/>
                  </a:cxn>
                  <a:cxn ang="0">
                    <a:pos x="7" y="75"/>
                  </a:cxn>
                  <a:cxn ang="0">
                    <a:pos x="13" y="82"/>
                  </a:cxn>
                  <a:cxn ang="0">
                    <a:pos x="20" y="88"/>
                  </a:cxn>
                  <a:cxn ang="0">
                    <a:pos x="28" y="92"/>
                  </a:cxn>
                  <a:cxn ang="0">
                    <a:pos x="36" y="95"/>
                  </a:cxn>
                  <a:cxn ang="0">
                    <a:pos x="45" y="96"/>
                  </a:cxn>
                  <a:cxn ang="0">
                    <a:pos x="54" y="95"/>
                  </a:cxn>
                  <a:cxn ang="0">
                    <a:pos x="62" y="92"/>
                  </a:cxn>
                  <a:cxn ang="0">
                    <a:pos x="70" y="88"/>
                  </a:cxn>
                  <a:cxn ang="0">
                    <a:pos x="76" y="82"/>
                  </a:cxn>
                  <a:cxn ang="0">
                    <a:pos x="82" y="75"/>
                  </a:cxn>
                  <a:cxn ang="0">
                    <a:pos x="86" y="67"/>
                  </a:cxn>
                  <a:cxn ang="0">
                    <a:pos x="88" y="58"/>
                  </a:cxn>
                  <a:cxn ang="0">
                    <a:pos x="90" y="48"/>
                  </a:cxn>
                  <a:cxn ang="0">
                    <a:pos x="88" y="38"/>
                  </a:cxn>
                  <a:cxn ang="0">
                    <a:pos x="86" y="29"/>
                  </a:cxn>
                  <a:cxn ang="0">
                    <a:pos x="82" y="21"/>
                  </a:cxn>
                  <a:cxn ang="0">
                    <a:pos x="76" y="14"/>
                  </a:cxn>
                  <a:cxn ang="0">
                    <a:pos x="70" y="8"/>
                  </a:cxn>
                  <a:cxn ang="0">
                    <a:pos x="62" y="4"/>
                  </a:cxn>
                  <a:cxn ang="0">
                    <a:pos x="54" y="1"/>
                  </a:cxn>
                  <a:cxn ang="0">
                    <a:pos x="45" y="0"/>
                  </a:cxn>
                </a:cxnLst>
                <a:rect l="0" t="0" r="r" b="b"/>
                <a:pathLst>
                  <a:path w="91" h="97">
                    <a:moveTo>
                      <a:pt x="45" y="0"/>
                    </a:moveTo>
                    <a:lnTo>
                      <a:pt x="45" y="0"/>
                    </a:lnTo>
                    <a:lnTo>
                      <a:pt x="40" y="0"/>
                    </a:lnTo>
                    <a:lnTo>
                      <a:pt x="36" y="1"/>
                    </a:lnTo>
                    <a:lnTo>
                      <a:pt x="32" y="2"/>
                    </a:lnTo>
                    <a:lnTo>
                      <a:pt x="28" y="4"/>
                    </a:lnTo>
                    <a:lnTo>
                      <a:pt x="24" y="6"/>
                    </a:lnTo>
                    <a:lnTo>
                      <a:pt x="20" y="8"/>
                    </a:lnTo>
                    <a:lnTo>
                      <a:pt x="16" y="10"/>
                    </a:lnTo>
                    <a:lnTo>
                      <a:pt x="13" y="14"/>
                    </a:lnTo>
                    <a:lnTo>
                      <a:pt x="11" y="17"/>
                    </a:lnTo>
                    <a:lnTo>
                      <a:pt x="7" y="21"/>
                    </a:lnTo>
                    <a:lnTo>
                      <a:pt x="6" y="25"/>
                    </a:lnTo>
                    <a:lnTo>
                      <a:pt x="3" y="29"/>
                    </a:lnTo>
                    <a:lnTo>
                      <a:pt x="2" y="33"/>
                    </a:lnTo>
                    <a:lnTo>
                      <a:pt x="1" y="38"/>
                    </a:lnTo>
                    <a:lnTo>
                      <a:pt x="0" y="43"/>
                    </a:lnTo>
                    <a:lnTo>
                      <a:pt x="0" y="48"/>
                    </a:lnTo>
                    <a:lnTo>
                      <a:pt x="0" y="53"/>
                    </a:lnTo>
                    <a:lnTo>
                      <a:pt x="1" y="58"/>
                    </a:lnTo>
                    <a:lnTo>
                      <a:pt x="2" y="63"/>
                    </a:lnTo>
                    <a:lnTo>
                      <a:pt x="3" y="67"/>
                    </a:lnTo>
                    <a:lnTo>
                      <a:pt x="6" y="71"/>
                    </a:lnTo>
                    <a:lnTo>
                      <a:pt x="7" y="75"/>
                    </a:lnTo>
                    <a:lnTo>
                      <a:pt x="11" y="79"/>
                    </a:lnTo>
                    <a:lnTo>
                      <a:pt x="13" y="82"/>
                    </a:lnTo>
                    <a:lnTo>
                      <a:pt x="16" y="86"/>
                    </a:lnTo>
                    <a:lnTo>
                      <a:pt x="20" y="88"/>
                    </a:lnTo>
                    <a:lnTo>
                      <a:pt x="24" y="90"/>
                    </a:lnTo>
                    <a:lnTo>
                      <a:pt x="28" y="92"/>
                    </a:lnTo>
                    <a:lnTo>
                      <a:pt x="32" y="94"/>
                    </a:lnTo>
                    <a:lnTo>
                      <a:pt x="36" y="95"/>
                    </a:lnTo>
                    <a:lnTo>
                      <a:pt x="40" y="96"/>
                    </a:lnTo>
                    <a:lnTo>
                      <a:pt x="45" y="96"/>
                    </a:lnTo>
                    <a:lnTo>
                      <a:pt x="49" y="96"/>
                    </a:lnTo>
                    <a:lnTo>
                      <a:pt x="54" y="95"/>
                    </a:lnTo>
                    <a:lnTo>
                      <a:pt x="58" y="94"/>
                    </a:lnTo>
                    <a:lnTo>
                      <a:pt x="62" y="92"/>
                    </a:lnTo>
                    <a:lnTo>
                      <a:pt x="66" y="90"/>
                    </a:lnTo>
                    <a:lnTo>
                      <a:pt x="70" y="88"/>
                    </a:lnTo>
                    <a:lnTo>
                      <a:pt x="74" y="86"/>
                    </a:lnTo>
                    <a:lnTo>
                      <a:pt x="76" y="82"/>
                    </a:lnTo>
                    <a:lnTo>
                      <a:pt x="79" y="79"/>
                    </a:lnTo>
                    <a:lnTo>
                      <a:pt x="82" y="75"/>
                    </a:lnTo>
                    <a:lnTo>
                      <a:pt x="84" y="71"/>
                    </a:lnTo>
                    <a:lnTo>
                      <a:pt x="86" y="67"/>
                    </a:lnTo>
                    <a:lnTo>
                      <a:pt x="88" y="63"/>
                    </a:lnTo>
                    <a:lnTo>
                      <a:pt x="88" y="58"/>
                    </a:lnTo>
                    <a:lnTo>
                      <a:pt x="89" y="53"/>
                    </a:lnTo>
                    <a:lnTo>
                      <a:pt x="90" y="48"/>
                    </a:lnTo>
                    <a:lnTo>
                      <a:pt x="89" y="43"/>
                    </a:lnTo>
                    <a:lnTo>
                      <a:pt x="88" y="38"/>
                    </a:lnTo>
                    <a:lnTo>
                      <a:pt x="88" y="33"/>
                    </a:lnTo>
                    <a:lnTo>
                      <a:pt x="86" y="29"/>
                    </a:lnTo>
                    <a:lnTo>
                      <a:pt x="84" y="25"/>
                    </a:lnTo>
                    <a:lnTo>
                      <a:pt x="82" y="21"/>
                    </a:lnTo>
                    <a:lnTo>
                      <a:pt x="79" y="17"/>
                    </a:lnTo>
                    <a:lnTo>
                      <a:pt x="76" y="14"/>
                    </a:lnTo>
                    <a:lnTo>
                      <a:pt x="74" y="10"/>
                    </a:lnTo>
                    <a:lnTo>
                      <a:pt x="70" y="8"/>
                    </a:lnTo>
                    <a:lnTo>
                      <a:pt x="66" y="6"/>
                    </a:lnTo>
                    <a:lnTo>
                      <a:pt x="62" y="4"/>
                    </a:lnTo>
                    <a:lnTo>
                      <a:pt x="58" y="2"/>
                    </a:lnTo>
                    <a:lnTo>
                      <a:pt x="54" y="1"/>
                    </a:lnTo>
                    <a:lnTo>
                      <a:pt x="49" y="0"/>
                    </a:lnTo>
                    <a:lnTo>
                      <a:pt x="45" y="0"/>
                    </a:lnTo>
                  </a:path>
                </a:pathLst>
              </a:custGeom>
              <a:solidFill>
                <a:srgbClr val="008000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1" name="Freeform 63"/>
              <p:cNvSpPr>
                <a:spLocks/>
              </p:cNvSpPr>
              <p:nvPr/>
            </p:nvSpPr>
            <p:spPr bwMode="auto">
              <a:xfrm>
                <a:off x="5853" y="3574"/>
                <a:ext cx="104" cy="109"/>
              </a:xfrm>
              <a:custGeom>
                <a:avLst/>
                <a:gdLst/>
                <a:ahLst/>
                <a:cxnLst>
                  <a:cxn ang="0">
                    <a:pos x="45" y="0"/>
                  </a:cxn>
                  <a:cxn ang="0">
                    <a:pos x="35" y="2"/>
                  </a:cxn>
                  <a:cxn ang="0">
                    <a:pos x="26" y="6"/>
                  </a:cxn>
                  <a:cxn ang="0">
                    <a:pos x="18" y="12"/>
                  </a:cxn>
                  <a:cxn ang="0">
                    <a:pos x="12" y="20"/>
                  </a:cxn>
                  <a:cxn ang="0">
                    <a:pos x="5" y="28"/>
                  </a:cxn>
                  <a:cxn ang="0">
                    <a:pos x="2" y="37"/>
                  </a:cxn>
                  <a:cxn ang="0">
                    <a:pos x="0" y="48"/>
                  </a:cxn>
                  <a:cxn ang="0">
                    <a:pos x="0" y="59"/>
                  </a:cxn>
                  <a:cxn ang="0">
                    <a:pos x="2" y="70"/>
                  </a:cxn>
                  <a:cxn ang="0">
                    <a:pos x="5" y="79"/>
                  </a:cxn>
                  <a:cxn ang="0">
                    <a:pos x="12" y="88"/>
                  </a:cxn>
                  <a:cxn ang="0">
                    <a:pos x="18" y="96"/>
                  </a:cxn>
                  <a:cxn ang="0">
                    <a:pos x="26" y="101"/>
                  </a:cxn>
                  <a:cxn ang="0">
                    <a:pos x="35" y="105"/>
                  </a:cxn>
                  <a:cxn ang="0">
                    <a:pos x="45" y="107"/>
                  </a:cxn>
                  <a:cxn ang="0">
                    <a:pos x="55" y="107"/>
                  </a:cxn>
                  <a:cxn ang="0">
                    <a:pos x="65" y="105"/>
                  </a:cxn>
                  <a:cxn ang="0">
                    <a:pos x="75" y="101"/>
                  </a:cxn>
                  <a:cxn ang="0">
                    <a:pos x="82" y="96"/>
                  </a:cxn>
                  <a:cxn ang="0">
                    <a:pos x="89" y="88"/>
                  </a:cxn>
                  <a:cxn ang="0">
                    <a:pos x="95" y="79"/>
                  </a:cxn>
                  <a:cxn ang="0">
                    <a:pos x="99" y="70"/>
                  </a:cxn>
                  <a:cxn ang="0">
                    <a:pos x="101" y="59"/>
                  </a:cxn>
                  <a:cxn ang="0">
                    <a:pos x="101" y="48"/>
                  </a:cxn>
                  <a:cxn ang="0">
                    <a:pos x="99" y="37"/>
                  </a:cxn>
                  <a:cxn ang="0">
                    <a:pos x="95" y="28"/>
                  </a:cxn>
                  <a:cxn ang="0">
                    <a:pos x="89" y="20"/>
                  </a:cxn>
                  <a:cxn ang="0">
                    <a:pos x="82" y="12"/>
                  </a:cxn>
                  <a:cxn ang="0">
                    <a:pos x="75" y="6"/>
                  </a:cxn>
                  <a:cxn ang="0">
                    <a:pos x="65" y="2"/>
                  </a:cxn>
                  <a:cxn ang="0">
                    <a:pos x="55" y="0"/>
                  </a:cxn>
                </a:cxnLst>
                <a:rect l="0" t="0" r="r" b="b"/>
                <a:pathLst>
                  <a:path w="102" h="109">
                    <a:moveTo>
                      <a:pt x="51" y="0"/>
                    </a:moveTo>
                    <a:lnTo>
                      <a:pt x="45" y="0"/>
                    </a:lnTo>
                    <a:lnTo>
                      <a:pt x="40" y="1"/>
                    </a:lnTo>
                    <a:lnTo>
                      <a:pt x="35" y="2"/>
                    </a:lnTo>
                    <a:lnTo>
                      <a:pt x="30" y="4"/>
                    </a:lnTo>
                    <a:lnTo>
                      <a:pt x="26" y="6"/>
                    </a:lnTo>
                    <a:lnTo>
                      <a:pt x="22" y="9"/>
                    </a:lnTo>
                    <a:lnTo>
                      <a:pt x="18" y="12"/>
                    </a:lnTo>
                    <a:lnTo>
                      <a:pt x="15" y="15"/>
                    </a:lnTo>
                    <a:lnTo>
                      <a:pt x="12" y="20"/>
                    </a:lnTo>
                    <a:lnTo>
                      <a:pt x="9" y="23"/>
                    </a:lnTo>
                    <a:lnTo>
                      <a:pt x="5" y="28"/>
                    </a:lnTo>
                    <a:lnTo>
                      <a:pt x="4" y="33"/>
                    </a:lnTo>
                    <a:lnTo>
                      <a:pt x="2" y="37"/>
                    </a:lnTo>
                    <a:lnTo>
                      <a:pt x="1" y="43"/>
                    </a:lnTo>
                    <a:lnTo>
                      <a:pt x="0" y="48"/>
                    </a:lnTo>
                    <a:lnTo>
                      <a:pt x="0" y="54"/>
                    </a:lnTo>
                    <a:lnTo>
                      <a:pt x="0" y="59"/>
                    </a:lnTo>
                    <a:lnTo>
                      <a:pt x="1" y="64"/>
                    </a:lnTo>
                    <a:lnTo>
                      <a:pt x="2" y="70"/>
                    </a:lnTo>
                    <a:lnTo>
                      <a:pt x="4" y="75"/>
                    </a:lnTo>
                    <a:lnTo>
                      <a:pt x="5" y="79"/>
                    </a:lnTo>
                    <a:lnTo>
                      <a:pt x="9" y="84"/>
                    </a:lnTo>
                    <a:lnTo>
                      <a:pt x="12" y="88"/>
                    </a:lnTo>
                    <a:lnTo>
                      <a:pt x="15" y="92"/>
                    </a:lnTo>
                    <a:lnTo>
                      <a:pt x="18" y="96"/>
                    </a:lnTo>
                    <a:lnTo>
                      <a:pt x="22" y="98"/>
                    </a:lnTo>
                    <a:lnTo>
                      <a:pt x="26" y="101"/>
                    </a:lnTo>
                    <a:lnTo>
                      <a:pt x="30" y="104"/>
                    </a:lnTo>
                    <a:lnTo>
                      <a:pt x="35" y="105"/>
                    </a:lnTo>
                    <a:lnTo>
                      <a:pt x="40" y="106"/>
                    </a:lnTo>
                    <a:lnTo>
                      <a:pt x="45" y="107"/>
                    </a:lnTo>
                    <a:lnTo>
                      <a:pt x="51" y="108"/>
                    </a:lnTo>
                    <a:lnTo>
                      <a:pt x="55" y="107"/>
                    </a:lnTo>
                    <a:lnTo>
                      <a:pt x="61" y="106"/>
                    </a:lnTo>
                    <a:lnTo>
                      <a:pt x="65" y="105"/>
                    </a:lnTo>
                    <a:lnTo>
                      <a:pt x="70" y="104"/>
                    </a:lnTo>
                    <a:lnTo>
                      <a:pt x="75" y="101"/>
                    </a:lnTo>
                    <a:lnTo>
                      <a:pt x="78" y="98"/>
                    </a:lnTo>
                    <a:lnTo>
                      <a:pt x="82" y="96"/>
                    </a:lnTo>
                    <a:lnTo>
                      <a:pt x="86" y="92"/>
                    </a:lnTo>
                    <a:lnTo>
                      <a:pt x="89" y="88"/>
                    </a:lnTo>
                    <a:lnTo>
                      <a:pt x="92" y="84"/>
                    </a:lnTo>
                    <a:lnTo>
                      <a:pt x="95" y="79"/>
                    </a:lnTo>
                    <a:lnTo>
                      <a:pt x="97" y="75"/>
                    </a:lnTo>
                    <a:lnTo>
                      <a:pt x="99" y="70"/>
                    </a:lnTo>
                    <a:lnTo>
                      <a:pt x="100" y="64"/>
                    </a:lnTo>
                    <a:lnTo>
                      <a:pt x="101" y="59"/>
                    </a:lnTo>
                    <a:lnTo>
                      <a:pt x="101" y="54"/>
                    </a:lnTo>
                    <a:lnTo>
                      <a:pt x="101" y="48"/>
                    </a:lnTo>
                    <a:lnTo>
                      <a:pt x="100" y="43"/>
                    </a:lnTo>
                    <a:lnTo>
                      <a:pt x="99" y="37"/>
                    </a:lnTo>
                    <a:lnTo>
                      <a:pt x="97" y="33"/>
                    </a:lnTo>
                    <a:lnTo>
                      <a:pt x="95" y="28"/>
                    </a:lnTo>
                    <a:lnTo>
                      <a:pt x="92" y="23"/>
                    </a:lnTo>
                    <a:lnTo>
                      <a:pt x="89" y="20"/>
                    </a:lnTo>
                    <a:lnTo>
                      <a:pt x="86" y="15"/>
                    </a:lnTo>
                    <a:lnTo>
                      <a:pt x="82" y="12"/>
                    </a:lnTo>
                    <a:lnTo>
                      <a:pt x="78" y="9"/>
                    </a:lnTo>
                    <a:lnTo>
                      <a:pt x="75" y="6"/>
                    </a:lnTo>
                    <a:lnTo>
                      <a:pt x="70" y="4"/>
                    </a:lnTo>
                    <a:lnTo>
                      <a:pt x="65" y="2"/>
                    </a:lnTo>
                    <a:lnTo>
                      <a:pt x="61" y="1"/>
                    </a:lnTo>
                    <a:lnTo>
                      <a:pt x="55" y="0"/>
                    </a:lnTo>
                    <a:lnTo>
                      <a:pt x="51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2" name="Freeform 64"/>
              <p:cNvSpPr>
                <a:spLocks/>
              </p:cNvSpPr>
              <p:nvPr/>
            </p:nvSpPr>
            <p:spPr bwMode="auto">
              <a:xfrm>
                <a:off x="5851" y="3574"/>
                <a:ext cx="106" cy="115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42" y="1"/>
                  </a:cxn>
                  <a:cxn ang="0">
                    <a:pos x="32" y="4"/>
                  </a:cxn>
                  <a:cxn ang="0">
                    <a:pos x="23" y="9"/>
                  </a:cxn>
                  <a:cxn ang="0">
                    <a:pos x="15" y="16"/>
                  </a:cxn>
                  <a:cxn ang="0">
                    <a:pos x="9" y="24"/>
                  </a:cxn>
                  <a:cxn ang="0">
                    <a:pos x="4" y="35"/>
                  </a:cxn>
                  <a:cxn ang="0">
                    <a:pos x="1" y="45"/>
                  </a:cxn>
                  <a:cxn ang="0">
                    <a:pos x="0" y="57"/>
                  </a:cxn>
                  <a:cxn ang="0">
                    <a:pos x="1" y="68"/>
                  </a:cxn>
                  <a:cxn ang="0">
                    <a:pos x="4" y="79"/>
                  </a:cxn>
                  <a:cxn ang="0">
                    <a:pos x="9" y="89"/>
                  </a:cxn>
                  <a:cxn ang="0">
                    <a:pos x="15" y="97"/>
                  </a:cxn>
                  <a:cxn ang="0">
                    <a:pos x="23" y="104"/>
                  </a:cxn>
                  <a:cxn ang="0">
                    <a:pos x="32" y="109"/>
                  </a:cxn>
                  <a:cxn ang="0">
                    <a:pos x="42" y="112"/>
                  </a:cxn>
                  <a:cxn ang="0">
                    <a:pos x="53" y="114"/>
                  </a:cxn>
                  <a:cxn ang="0">
                    <a:pos x="64" y="112"/>
                  </a:cxn>
                  <a:cxn ang="0">
                    <a:pos x="73" y="109"/>
                  </a:cxn>
                  <a:cxn ang="0">
                    <a:pos x="82" y="104"/>
                  </a:cxn>
                  <a:cxn ang="0">
                    <a:pos x="91" y="97"/>
                  </a:cxn>
                  <a:cxn ang="0">
                    <a:pos x="97" y="89"/>
                  </a:cxn>
                  <a:cxn ang="0">
                    <a:pos x="102" y="79"/>
                  </a:cxn>
                  <a:cxn ang="0">
                    <a:pos x="105" y="68"/>
                  </a:cxn>
                  <a:cxn ang="0">
                    <a:pos x="106" y="57"/>
                  </a:cxn>
                  <a:cxn ang="0">
                    <a:pos x="105" y="45"/>
                  </a:cxn>
                  <a:cxn ang="0">
                    <a:pos x="102" y="35"/>
                  </a:cxn>
                  <a:cxn ang="0">
                    <a:pos x="97" y="24"/>
                  </a:cxn>
                  <a:cxn ang="0">
                    <a:pos x="91" y="16"/>
                  </a:cxn>
                  <a:cxn ang="0">
                    <a:pos x="82" y="9"/>
                  </a:cxn>
                  <a:cxn ang="0">
                    <a:pos x="73" y="4"/>
                  </a:cxn>
                  <a:cxn ang="0">
                    <a:pos x="64" y="1"/>
                  </a:cxn>
                  <a:cxn ang="0">
                    <a:pos x="53" y="0"/>
                  </a:cxn>
                </a:cxnLst>
                <a:rect l="0" t="0" r="r" b="b"/>
                <a:pathLst>
                  <a:path w="107" h="115">
                    <a:moveTo>
                      <a:pt x="53" y="0"/>
                    </a:moveTo>
                    <a:lnTo>
                      <a:pt x="53" y="0"/>
                    </a:lnTo>
                    <a:lnTo>
                      <a:pt x="47" y="0"/>
                    </a:lnTo>
                    <a:lnTo>
                      <a:pt x="42" y="1"/>
                    </a:lnTo>
                    <a:lnTo>
                      <a:pt x="37" y="2"/>
                    </a:lnTo>
                    <a:lnTo>
                      <a:pt x="32" y="4"/>
                    </a:lnTo>
                    <a:lnTo>
                      <a:pt x="28" y="7"/>
                    </a:lnTo>
                    <a:lnTo>
                      <a:pt x="23" y="9"/>
                    </a:lnTo>
                    <a:lnTo>
                      <a:pt x="19" y="12"/>
                    </a:lnTo>
                    <a:lnTo>
                      <a:pt x="15" y="16"/>
                    </a:lnTo>
                    <a:lnTo>
                      <a:pt x="12" y="21"/>
                    </a:lnTo>
                    <a:lnTo>
                      <a:pt x="9" y="24"/>
                    </a:lnTo>
                    <a:lnTo>
                      <a:pt x="6" y="29"/>
                    </a:lnTo>
                    <a:lnTo>
                      <a:pt x="4" y="35"/>
                    </a:lnTo>
                    <a:lnTo>
                      <a:pt x="2" y="40"/>
                    </a:lnTo>
                    <a:lnTo>
                      <a:pt x="1" y="45"/>
                    </a:lnTo>
                    <a:lnTo>
                      <a:pt x="0" y="51"/>
                    </a:lnTo>
                    <a:lnTo>
                      <a:pt x="0" y="57"/>
                    </a:lnTo>
                    <a:lnTo>
                      <a:pt x="0" y="62"/>
                    </a:lnTo>
                    <a:lnTo>
                      <a:pt x="1" y="68"/>
                    </a:lnTo>
                    <a:lnTo>
                      <a:pt x="2" y="73"/>
                    </a:lnTo>
                    <a:lnTo>
                      <a:pt x="4" y="79"/>
                    </a:lnTo>
                    <a:lnTo>
                      <a:pt x="6" y="84"/>
                    </a:lnTo>
                    <a:lnTo>
                      <a:pt x="9" y="89"/>
                    </a:lnTo>
                    <a:lnTo>
                      <a:pt x="12" y="93"/>
                    </a:lnTo>
                    <a:lnTo>
                      <a:pt x="15" y="97"/>
                    </a:lnTo>
                    <a:lnTo>
                      <a:pt x="19" y="101"/>
                    </a:lnTo>
                    <a:lnTo>
                      <a:pt x="23" y="104"/>
                    </a:lnTo>
                    <a:lnTo>
                      <a:pt x="28" y="106"/>
                    </a:lnTo>
                    <a:lnTo>
                      <a:pt x="32" y="109"/>
                    </a:lnTo>
                    <a:lnTo>
                      <a:pt x="37" y="111"/>
                    </a:lnTo>
                    <a:lnTo>
                      <a:pt x="42" y="112"/>
                    </a:lnTo>
                    <a:lnTo>
                      <a:pt x="47" y="113"/>
                    </a:lnTo>
                    <a:lnTo>
                      <a:pt x="53" y="114"/>
                    </a:lnTo>
                    <a:lnTo>
                      <a:pt x="58" y="113"/>
                    </a:lnTo>
                    <a:lnTo>
                      <a:pt x="64" y="112"/>
                    </a:lnTo>
                    <a:lnTo>
                      <a:pt x="68" y="111"/>
                    </a:lnTo>
                    <a:lnTo>
                      <a:pt x="73" y="109"/>
                    </a:lnTo>
                    <a:lnTo>
                      <a:pt x="78" y="106"/>
                    </a:lnTo>
                    <a:lnTo>
                      <a:pt x="82" y="104"/>
                    </a:lnTo>
                    <a:lnTo>
                      <a:pt x="86" y="101"/>
                    </a:lnTo>
                    <a:lnTo>
                      <a:pt x="91" y="97"/>
                    </a:lnTo>
                    <a:lnTo>
                      <a:pt x="94" y="93"/>
                    </a:lnTo>
                    <a:lnTo>
                      <a:pt x="97" y="89"/>
                    </a:lnTo>
                    <a:lnTo>
                      <a:pt x="99" y="84"/>
                    </a:lnTo>
                    <a:lnTo>
                      <a:pt x="102" y="79"/>
                    </a:lnTo>
                    <a:lnTo>
                      <a:pt x="104" y="73"/>
                    </a:lnTo>
                    <a:lnTo>
                      <a:pt x="105" y="68"/>
                    </a:lnTo>
                    <a:lnTo>
                      <a:pt x="106" y="62"/>
                    </a:lnTo>
                    <a:lnTo>
                      <a:pt x="106" y="57"/>
                    </a:lnTo>
                    <a:lnTo>
                      <a:pt x="106" y="51"/>
                    </a:lnTo>
                    <a:lnTo>
                      <a:pt x="105" y="45"/>
                    </a:lnTo>
                    <a:lnTo>
                      <a:pt x="104" y="40"/>
                    </a:lnTo>
                    <a:lnTo>
                      <a:pt x="102" y="35"/>
                    </a:lnTo>
                    <a:lnTo>
                      <a:pt x="99" y="29"/>
                    </a:lnTo>
                    <a:lnTo>
                      <a:pt x="97" y="24"/>
                    </a:lnTo>
                    <a:lnTo>
                      <a:pt x="94" y="21"/>
                    </a:lnTo>
                    <a:lnTo>
                      <a:pt x="91" y="16"/>
                    </a:lnTo>
                    <a:lnTo>
                      <a:pt x="86" y="12"/>
                    </a:lnTo>
                    <a:lnTo>
                      <a:pt x="82" y="9"/>
                    </a:lnTo>
                    <a:lnTo>
                      <a:pt x="78" y="7"/>
                    </a:lnTo>
                    <a:lnTo>
                      <a:pt x="73" y="4"/>
                    </a:lnTo>
                    <a:lnTo>
                      <a:pt x="68" y="2"/>
                    </a:lnTo>
                    <a:lnTo>
                      <a:pt x="64" y="1"/>
                    </a:lnTo>
                    <a:lnTo>
                      <a:pt x="58" y="0"/>
                    </a:lnTo>
                    <a:lnTo>
                      <a:pt x="53" y="0"/>
                    </a:lnTo>
                  </a:path>
                </a:pathLst>
              </a:custGeom>
              <a:solidFill>
                <a:srgbClr val="008000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3" name="Freeform 65"/>
              <p:cNvSpPr>
                <a:spLocks/>
              </p:cNvSpPr>
              <p:nvPr/>
            </p:nvSpPr>
            <p:spPr bwMode="auto">
              <a:xfrm>
                <a:off x="5945" y="3562"/>
                <a:ext cx="35" cy="35"/>
              </a:xfrm>
              <a:custGeom>
                <a:avLst/>
                <a:gdLst/>
                <a:ahLst/>
                <a:cxnLst>
                  <a:cxn ang="0">
                    <a:pos x="29" y="1"/>
                  </a:cxn>
                  <a:cxn ang="0">
                    <a:pos x="1" y="29"/>
                  </a:cxn>
                  <a:cxn ang="0">
                    <a:pos x="0" y="29"/>
                  </a:cxn>
                  <a:cxn ang="0">
                    <a:pos x="0" y="30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0" y="32"/>
                  </a:cxn>
                  <a:cxn ang="0">
                    <a:pos x="1" y="32"/>
                  </a:cxn>
                  <a:cxn ang="0">
                    <a:pos x="1" y="33"/>
                  </a:cxn>
                  <a:cxn ang="0">
                    <a:pos x="2" y="33"/>
                  </a:cxn>
                  <a:cxn ang="0">
                    <a:pos x="3" y="33"/>
                  </a:cxn>
                  <a:cxn ang="0">
                    <a:pos x="4" y="33"/>
                  </a:cxn>
                  <a:cxn ang="0">
                    <a:pos x="4" y="32"/>
                  </a:cxn>
                  <a:cxn ang="0">
                    <a:pos x="32" y="5"/>
                  </a:cxn>
                  <a:cxn ang="0">
                    <a:pos x="33" y="4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33" y="2"/>
                  </a:cxn>
                  <a:cxn ang="0">
                    <a:pos x="32" y="2"/>
                  </a:cxn>
                  <a:cxn ang="0">
                    <a:pos x="32" y="1"/>
                  </a:cxn>
                  <a:cxn ang="0">
                    <a:pos x="32" y="1"/>
                  </a:cxn>
                  <a:cxn ang="0">
                    <a:pos x="31" y="0"/>
                  </a:cxn>
                  <a:cxn ang="0">
                    <a:pos x="30" y="0"/>
                  </a:cxn>
                  <a:cxn ang="0">
                    <a:pos x="29" y="1"/>
                  </a:cxn>
                  <a:cxn ang="0">
                    <a:pos x="29" y="1"/>
                  </a:cxn>
                </a:cxnLst>
                <a:rect l="0" t="0" r="r" b="b"/>
                <a:pathLst>
                  <a:path w="34" h="34">
                    <a:moveTo>
                      <a:pt x="29" y="1"/>
                    </a:moveTo>
                    <a:lnTo>
                      <a:pt x="1" y="29"/>
                    </a:lnTo>
                    <a:lnTo>
                      <a:pt x="0" y="29"/>
                    </a:lnTo>
                    <a:lnTo>
                      <a:pt x="0" y="30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0" y="32"/>
                    </a:lnTo>
                    <a:lnTo>
                      <a:pt x="1" y="32"/>
                    </a:lnTo>
                    <a:lnTo>
                      <a:pt x="1" y="33"/>
                    </a:lnTo>
                    <a:lnTo>
                      <a:pt x="2" y="33"/>
                    </a:lnTo>
                    <a:lnTo>
                      <a:pt x="3" y="33"/>
                    </a:lnTo>
                    <a:lnTo>
                      <a:pt x="4" y="33"/>
                    </a:lnTo>
                    <a:lnTo>
                      <a:pt x="4" y="32"/>
                    </a:lnTo>
                    <a:lnTo>
                      <a:pt x="32" y="5"/>
                    </a:lnTo>
                    <a:lnTo>
                      <a:pt x="33" y="4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33" y="2"/>
                    </a:lnTo>
                    <a:lnTo>
                      <a:pt x="32" y="2"/>
                    </a:lnTo>
                    <a:lnTo>
                      <a:pt x="32" y="1"/>
                    </a:lnTo>
                    <a:lnTo>
                      <a:pt x="32" y="1"/>
                    </a:lnTo>
                    <a:lnTo>
                      <a:pt x="31" y="0"/>
                    </a:lnTo>
                    <a:lnTo>
                      <a:pt x="30" y="0"/>
                    </a:lnTo>
                    <a:lnTo>
                      <a:pt x="29" y="1"/>
                    </a:lnTo>
                    <a:lnTo>
                      <a:pt x="29" y="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4" name="Freeform 66"/>
              <p:cNvSpPr>
                <a:spLocks/>
              </p:cNvSpPr>
              <p:nvPr/>
            </p:nvSpPr>
            <p:spPr bwMode="auto">
              <a:xfrm>
                <a:off x="5945" y="3562"/>
                <a:ext cx="30" cy="31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0" y="28"/>
                  </a:cxn>
                  <a:cxn ang="0">
                    <a:pos x="28" y="0"/>
                  </a:cxn>
                  <a:cxn ang="0">
                    <a:pos x="29" y="2"/>
                  </a:cxn>
                  <a:cxn ang="0">
                    <a:pos x="1" y="30"/>
                  </a:cxn>
                  <a:cxn ang="0">
                    <a:pos x="0" y="28"/>
                  </a:cxn>
                </a:cxnLst>
                <a:rect l="0" t="0" r="r" b="b"/>
                <a:pathLst>
                  <a:path w="30" h="31">
                    <a:moveTo>
                      <a:pt x="0" y="28"/>
                    </a:moveTo>
                    <a:lnTo>
                      <a:pt x="0" y="28"/>
                    </a:lnTo>
                    <a:lnTo>
                      <a:pt x="28" y="0"/>
                    </a:lnTo>
                    <a:lnTo>
                      <a:pt x="29" y="2"/>
                    </a:lnTo>
                    <a:lnTo>
                      <a:pt x="1" y="30"/>
                    </a:lnTo>
                    <a:lnTo>
                      <a:pt x="0" y="28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5" name="Freeform 67"/>
              <p:cNvSpPr>
                <a:spLocks/>
              </p:cNvSpPr>
              <p:nvPr/>
            </p:nvSpPr>
            <p:spPr bwMode="auto">
              <a:xfrm>
                <a:off x="5939" y="3595"/>
                <a:ext cx="1" cy="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1" y="0"/>
                  </a:cxn>
                </a:cxnLst>
                <a:rect l="0" t="0" r="r" b="b"/>
                <a:pathLst>
                  <a:path w="3" h="1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6" name="Freeform 68"/>
              <p:cNvSpPr>
                <a:spLocks/>
              </p:cNvSpPr>
              <p:nvPr/>
            </p:nvSpPr>
            <p:spPr bwMode="auto">
              <a:xfrm>
                <a:off x="5939" y="3595"/>
                <a:ext cx="4" cy="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0" y="3"/>
                  </a:cxn>
                </a:cxnLst>
                <a:rect l="0" t="0" r="r" b="b"/>
                <a:pathLst>
                  <a:path w="4" h="4">
                    <a:moveTo>
                      <a:pt x="0" y="3"/>
                    </a:moveTo>
                    <a:lnTo>
                      <a:pt x="2" y="2"/>
                    </a:lnTo>
                    <a:lnTo>
                      <a:pt x="3" y="0"/>
                    </a:lnTo>
                    <a:lnTo>
                      <a:pt x="0" y="3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7" name="Freeform 69"/>
              <p:cNvSpPr>
                <a:spLocks/>
              </p:cNvSpPr>
              <p:nvPr/>
            </p:nvSpPr>
            <p:spPr bwMode="auto">
              <a:xfrm>
                <a:off x="5945" y="3598"/>
                <a:ext cx="0" cy="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8" name="Freeform 70"/>
              <p:cNvSpPr>
                <a:spLocks/>
              </p:cNvSpPr>
              <p:nvPr/>
            </p:nvSpPr>
            <p:spPr bwMode="auto">
              <a:xfrm>
                <a:off x="5948" y="3566"/>
                <a:ext cx="32" cy="30"/>
              </a:xfrm>
              <a:custGeom>
                <a:avLst/>
                <a:gdLst/>
                <a:ahLst/>
                <a:cxnLst>
                  <a:cxn ang="0">
                    <a:pos x="29" y="2"/>
                  </a:cxn>
                  <a:cxn ang="0">
                    <a:pos x="29" y="2"/>
                  </a:cxn>
                  <a:cxn ang="0">
                    <a:pos x="1" y="29"/>
                  </a:cxn>
                  <a:cxn ang="0">
                    <a:pos x="0" y="27"/>
                  </a:cxn>
                  <a:cxn ang="0">
                    <a:pos x="28" y="0"/>
                  </a:cxn>
                  <a:cxn ang="0">
                    <a:pos x="29" y="2"/>
                  </a:cxn>
                </a:cxnLst>
                <a:rect l="0" t="0" r="r" b="b"/>
                <a:pathLst>
                  <a:path w="30" h="30">
                    <a:moveTo>
                      <a:pt x="29" y="2"/>
                    </a:moveTo>
                    <a:lnTo>
                      <a:pt x="29" y="2"/>
                    </a:lnTo>
                    <a:lnTo>
                      <a:pt x="1" y="29"/>
                    </a:lnTo>
                    <a:lnTo>
                      <a:pt x="0" y="27"/>
                    </a:lnTo>
                    <a:lnTo>
                      <a:pt x="28" y="0"/>
                    </a:lnTo>
                    <a:lnTo>
                      <a:pt x="29" y="2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9" name="Freeform 71"/>
              <p:cNvSpPr>
                <a:spLocks/>
              </p:cNvSpPr>
              <p:nvPr/>
            </p:nvSpPr>
            <p:spPr bwMode="auto">
              <a:xfrm>
                <a:off x="5980" y="3562"/>
                <a:ext cx="1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40" name="Freeform 72"/>
              <p:cNvSpPr>
                <a:spLocks/>
              </p:cNvSpPr>
              <p:nvPr/>
            </p:nvSpPr>
            <p:spPr bwMode="auto">
              <a:xfrm>
                <a:off x="5976" y="3558"/>
                <a:ext cx="5" cy="3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3" y="0"/>
                  </a:cxn>
                </a:cxnLst>
                <a:rect l="0" t="0" r="r" b="b"/>
                <a:pathLst>
                  <a:path w="4" h="5">
                    <a:moveTo>
                      <a:pt x="3" y="0"/>
                    </a:moveTo>
                    <a:lnTo>
                      <a:pt x="2" y="2"/>
                    </a:lnTo>
                    <a:lnTo>
                      <a:pt x="0" y="4"/>
                    </a:lnTo>
                    <a:lnTo>
                      <a:pt x="3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41" name="Freeform 73"/>
              <p:cNvSpPr>
                <a:spLocks/>
              </p:cNvSpPr>
              <p:nvPr/>
            </p:nvSpPr>
            <p:spPr bwMode="auto">
              <a:xfrm>
                <a:off x="5976" y="3558"/>
                <a:ext cx="1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1"/>
                  </a:cxn>
                </a:cxnLst>
                <a:rect l="0" t="0" r="r" b="b"/>
                <a:pathLst>
                  <a:path w="1" h="4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42" name="Freeform 74"/>
              <p:cNvSpPr>
                <a:spLocks/>
              </p:cNvSpPr>
              <p:nvPr/>
            </p:nvSpPr>
            <p:spPr bwMode="auto">
              <a:xfrm>
                <a:off x="5924" y="3457"/>
                <a:ext cx="35" cy="36"/>
              </a:xfrm>
              <a:custGeom>
                <a:avLst/>
                <a:gdLst/>
                <a:ahLst/>
                <a:cxnLst>
                  <a:cxn ang="0">
                    <a:pos x="29" y="2"/>
                  </a:cxn>
                  <a:cxn ang="0">
                    <a:pos x="1" y="30"/>
                  </a:cxn>
                  <a:cxn ang="0">
                    <a:pos x="0" y="31"/>
                  </a:cxn>
                  <a:cxn ang="0">
                    <a:pos x="0" y="32"/>
                  </a:cxn>
                  <a:cxn ang="0">
                    <a:pos x="0" y="33"/>
                  </a:cxn>
                  <a:cxn ang="0">
                    <a:pos x="1" y="33"/>
                  </a:cxn>
                  <a:cxn ang="0">
                    <a:pos x="1" y="34"/>
                  </a:cxn>
                  <a:cxn ang="0">
                    <a:pos x="1" y="34"/>
                  </a:cxn>
                  <a:cxn ang="0">
                    <a:pos x="2" y="35"/>
                  </a:cxn>
                  <a:cxn ang="0">
                    <a:pos x="3" y="35"/>
                  </a:cxn>
                  <a:cxn ang="0">
                    <a:pos x="4" y="34"/>
                  </a:cxn>
                  <a:cxn ang="0">
                    <a:pos x="4" y="34"/>
                  </a:cxn>
                  <a:cxn ang="0">
                    <a:pos x="32" y="5"/>
                  </a:cxn>
                  <a:cxn ang="0">
                    <a:pos x="33" y="5"/>
                  </a:cxn>
                  <a:cxn ang="0">
                    <a:pos x="33" y="4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33" y="2"/>
                  </a:cxn>
                  <a:cxn ang="0">
                    <a:pos x="32" y="2"/>
                  </a:cxn>
                  <a:cxn ang="0">
                    <a:pos x="32" y="1"/>
                  </a:cxn>
                  <a:cxn ang="0">
                    <a:pos x="32" y="1"/>
                  </a:cxn>
                  <a:cxn ang="0">
                    <a:pos x="31" y="1"/>
                  </a:cxn>
                  <a:cxn ang="0">
                    <a:pos x="31" y="0"/>
                  </a:cxn>
                  <a:cxn ang="0">
                    <a:pos x="30" y="1"/>
                  </a:cxn>
                  <a:cxn ang="0">
                    <a:pos x="29" y="1"/>
                  </a:cxn>
                  <a:cxn ang="0">
                    <a:pos x="29" y="2"/>
                  </a:cxn>
                </a:cxnLst>
                <a:rect l="0" t="0" r="r" b="b"/>
                <a:pathLst>
                  <a:path w="34" h="36">
                    <a:moveTo>
                      <a:pt x="29" y="2"/>
                    </a:moveTo>
                    <a:lnTo>
                      <a:pt x="1" y="30"/>
                    </a:lnTo>
                    <a:lnTo>
                      <a:pt x="0" y="31"/>
                    </a:lnTo>
                    <a:lnTo>
                      <a:pt x="0" y="32"/>
                    </a:lnTo>
                    <a:lnTo>
                      <a:pt x="0" y="33"/>
                    </a:lnTo>
                    <a:lnTo>
                      <a:pt x="1" y="33"/>
                    </a:lnTo>
                    <a:lnTo>
                      <a:pt x="1" y="34"/>
                    </a:lnTo>
                    <a:lnTo>
                      <a:pt x="1" y="34"/>
                    </a:lnTo>
                    <a:lnTo>
                      <a:pt x="2" y="35"/>
                    </a:lnTo>
                    <a:lnTo>
                      <a:pt x="3" y="35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32" y="5"/>
                    </a:lnTo>
                    <a:lnTo>
                      <a:pt x="33" y="5"/>
                    </a:lnTo>
                    <a:lnTo>
                      <a:pt x="33" y="4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33" y="2"/>
                    </a:lnTo>
                    <a:lnTo>
                      <a:pt x="32" y="2"/>
                    </a:lnTo>
                    <a:lnTo>
                      <a:pt x="32" y="1"/>
                    </a:lnTo>
                    <a:lnTo>
                      <a:pt x="32" y="1"/>
                    </a:lnTo>
                    <a:lnTo>
                      <a:pt x="31" y="1"/>
                    </a:lnTo>
                    <a:lnTo>
                      <a:pt x="31" y="0"/>
                    </a:lnTo>
                    <a:lnTo>
                      <a:pt x="30" y="1"/>
                    </a:lnTo>
                    <a:lnTo>
                      <a:pt x="29" y="1"/>
                    </a:lnTo>
                    <a:lnTo>
                      <a:pt x="29" y="2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43" name="Freeform 75"/>
              <p:cNvSpPr>
                <a:spLocks/>
              </p:cNvSpPr>
              <p:nvPr/>
            </p:nvSpPr>
            <p:spPr bwMode="auto">
              <a:xfrm>
                <a:off x="5924" y="3458"/>
                <a:ext cx="29" cy="29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27"/>
                  </a:cxn>
                  <a:cxn ang="0">
                    <a:pos x="28" y="0"/>
                  </a:cxn>
                  <a:cxn ang="0">
                    <a:pos x="29" y="2"/>
                  </a:cxn>
                  <a:cxn ang="0">
                    <a:pos x="1" y="29"/>
                  </a:cxn>
                  <a:cxn ang="0">
                    <a:pos x="0" y="27"/>
                  </a:cxn>
                </a:cxnLst>
                <a:rect l="0" t="0" r="r" b="b"/>
                <a:pathLst>
                  <a:path w="30" h="30">
                    <a:moveTo>
                      <a:pt x="0" y="27"/>
                    </a:moveTo>
                    <a:lnTo>
                      <a:pt x="0" y="27"/>
                    </a:lnTo>
                    <a:lnTo>
                      <a:pt x="28" y="0"/>
                    </a:lnTo>
                    <a:lnTo>
                      <a:pt x="29" y="2"/>
                    </a:lnTo>
                    <a:lnTo>
                      <a:pt x="1" y="29"/>
                    </a:lnTo>
                    <a:lnTo>
                      <a:pt x="0" y="27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44" name="Freeform 76"/>
              <p:cNvSpPr>
                <a:spLocks/>
              </p:cNvSpPr>
              <p:nvPr/>
            </p:nvSpPr>
            <p:spPr bwMode="auto">
              <a:xfrm>
                <a:off x="5919" y="3491"/>
                <a:ext cx="4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1"/>
                  </a:cxn>
                  <a:cxn ang="0">
                    <a:pos x="3" y="1"/>
                  </a:cxn>
                  <a:cxn ang="0">
                    <a:pos x="1" y="1"/>
                  </a:cxn>
                </a:cxnLst>
                <a:rect l="0" t="0" r="r" b="b"/>
                <a:pathLst>
                  <a:path w="4" h="2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1" y="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45" name="Freeform 77"/>
              <p:cNvSpPr>
                <a:spLocks/>
              </p:cNvSpPr>
              <p:nvPr/>
            </p:nvSpPr>
            <p:spPr bwMode="auto">
              <a:xfrm>
                <a:off x="5919" y="3492"/>
                <a:ext cx="4" cy="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0" y="3"/>
                  </a:cxn>
                </a:cxnLst>
                <a:rect l="0" t="0" r="r" b="b"/>
                <a:pathLst>
                  <a:path w="4" h="4">
                    <a:moveTo>
                      <a:pt x="0" y="3"/>
                    </a:moveTo>
                    <a:lnTo>
                      <a:pt x="2" y="2"/>
                    </a:lnTo>
                    <a:lnTo>
                      <a:pt x="3" y="0"/>
                    </a:lnTo>
                    <a:lnTo>
                      <a:pt x="0" y="3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46" name="Freeform 78"/>
              <p:cNvSpPr>
                <a:spLocks/>
              </p:cNvSpPr>
              <p:nvPr/>
            </p:nvSpPr>
            <p:spPr bwMode="auto">
              <a:xfrm>
                <a:off x="5924" y="3493"/>
                <a:ext cx="1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47" name="Freeform 79"/>
              <p:cNvSpPr>
                <a:spLocks/>
              </p:cNvSpPr>
              <p:nvPr/>
            </p:nvSpPr>
            <p:spPr bwMode="auto">
              <a:xfrm>
                <a:off x="5927" y="3462"/>
                <a:ext cx="31" cy="3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8" y="2"/>
                  </a:cxn>
                  <a:cxn ang="0">
                    <a:pos x="1" y="30"/>
                  </a:cxn>
                  <a:cxn ang="0">
                    <a:pos x="0" y="28"/>
                  </a:cxn>
                  <a:cxn ang="0">
                    <a:pos x="27" y="0"/>
                  </a:cxn>
                  <a:cxn ang="0">
                    <a:pos x="28" y="2"/>
                  </a:cxn>
                </a:cxnLst>
                <a:rect l="0" t="0" r="r" b="b"/>
                <a:pathLst>
                  <a:path w="29" h="31">
                    <a:moveTo>
                      <a:pt x="28" y="2"/>
                    </a:moveTo>
                    <a:lnTo>
                      <a:pt x="28" y="2"/>
                    </a:lnTo>
                    <a:lnTo>
                      <a:pt x="1" y="30"/>
                    </a:lnTo>
                    <a:lnTo>
                      <a:pt x="0" y="28"/>
                    </a:lnTo>
                    <a:lnTo>
                      <a:pt x="27" y="0"/>
                    </a:lnTo>
                    <a:lnTo>
                      <a:pt x="28" y="2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48" name="Freeform 80"/>
              <p:cNvSpPr>
                <a:spLocks/>
              </p:cNvSpPr>
              <p:nvPr/>
            </p:nvSpPr>
            <p:spPr bwMode="auto">
              <a:xfrm>
                <a:off x="5956" y="3458"/>
                <a:ext cx="2" cy="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3" h="1">
                    <a:moveTo>
                      <a:pt x="1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49" name="Freeform 81"/>
              <p:cNvSpPr>
                <a:spLocks/>
              </p:cNvSpPr>
              <p:nvPr/>
            </p:nvSpPr>
            <p:spPr bwMode="auto">
              <a:xfrm>
                <a:off x="5955" y="3453"/>
                <a:ext cx="4" cy="8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2" y="3"/>
                  </a:cxn>
                  <a:cxn ang="0">
                    <a:pos x="0" y="5"/>
                  </a:cxn>
                  <a:cxn ang="0">
                    <a:pos x="3" y="0"/>
                  </a:cxn>
                </a:cxnLst>
                <a:rect l="0" t="0" r="r" b="b"/>
                <a:pathLst>
                  <a:path w="4" h="6">
                    <a:moveTo>
                      <a:pt x="3" y="0"/>
                    </a:moveTo>
                    <a:lnTo>
                      <a:pt x="2" y="3"/>
                    </a:lnTo>
                    <a:lnTo>
                      <a:pt x="0" y="5"/>
                    </a:lnTo>
                    <a:lnTo>
                      <a:pt x="3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50" name="Freeform 82"/>
              <p:cNvSpPr>
                <a:spLocks/>
              </p:cNvSpPr>
              <p:nvPr/>
            </p:nvSpPr>
            <p:spPr bwMode="auto">
              <a:xfrm>
                <a:off x="5952" y="3453"/>
                <a:ext cx="2" cy="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1" y="4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2"/>
                  </a:cxn>
                </a:cxnLst>
                <a:rect l="0" t="0" r="r" b="b"/>
                <a:pathLst>
                  <a:path w="2" h="5">
                    <a:moveTo>
                      <a:pt x="0" y="2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2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51" name="Freeform 83"/>
              <p:cNvSpPr>
                <a:spLocks/>
              </p:cNvSpPr>
              <p:nvPr/>
            </p:nvSpPr>
            <p:spPr bwMode="auto">
              <a:xfrm>
                <a:off x="5896" y="3513"/>
                <a:ext cx="49" cy="29"/>
              </a:xfrm>
              <a:custGeom>
                <a:avLst/>
                <a:gdLst/>
                <a:ahLst/>
                <a:cxnLst>
                  <a:cxn ang="0">
                    <a:pos x="44" y="22"/>
                  </a:cxn>
                  <a:cxn ang="0">
                    <a:pos x="4" y="1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1" y="5"/>
                  </a:cxn>
                  <a:cxn ang="0">
                    <a:pos x="1" y="5"/>
                  </a:cxn>
                  <a:cxn ang="0">
                    <a:pos x="40" y="27"/>
                  </a:cxn>
                  <a:cxn ang="0">
                    <a:pos x="41" y="27"/>
                  </a:cxn>
                  <a:cxn ang="0">
                    <a:pos x="41" y="28"/>
                  </a:cxn>
                  <a:cxn ang="0">
                    <a:pos x="42" y="28"/>
                  </a:cxn>
                  <a:cxn ang="0">
                    <a:pos x="43" y="28"/>
                  </a:cxn>
                  <a:cxn ang="0">
                    <a:pos x="43" y="27"/>
                  </a:cxn>
                  <a:cxn ang="0">
                    <a:pos x="44" y="27"/>
                  </a:cxn>
                  <a:cxn ang="0">
                    <a:pos x="44" y="27"/>
                  </a:cxn>
                  <a:cxn ang="0">
                    <a:pos x="44" y="26"/>
                  </a:cxn>
                  <a:cxn ang="0">
                    <a:pos x="45" y="26"/>
                  </a:cxn>
                  <a:cxn ang="0">
                    <a:pos x="45" y="26"/>
                  </a:cxn>
                  <a:cxn ang="0">
                    <a:pos x="45" y="25"/>
                  </a:cxn>
                  <a:cxn ang="0">
                    <a:pos x="45" y="24"/>
                  </a:cxn>
                  <a:cxn ang="0">
                    <a:pos x="44" y="23"/>
                  </a:cxn>
                  <a:cxn ang="0">
                    <a:pos x="44" y="22"/>
                  </a:cxn>
                </a:cxnLst>
                <a:rect l="0" t="0" r="r" b="b"/>
                <a:pathLst>
                  <a:path w="46" h="29">
                    <a:moveTo>
                      <a:pt x="44" y="22"/>
                    </a:moveTo>
                    <a:lnTo>
                      <a:pt x="4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40" y="27"/>
                    </a:lnTo>
                    <a:lnTo>
                      <a:pt x="41" y="27"/>
                    </a:lnTo>
                    <a:lnTo>
                      <a:pt x="41" y="28"/>
                    </a:lnTo>
                    <a:lnTo>
                      <a:pt x="42" y="28"/>
                    </a:lnTo>
                    <a:lnTo>
                      <a:pt x="43" y="28"/>
                    </a:lnTo>
                    <a:lnTo>
                      <a:pt x="43" y="27"/>
                    </a:lnTo>
                    <a:lnTo>
                      <a:pt x="44" y="27"/>
                    </a:lnTo>
                    <a:lnTo>
                      <a:pt x="44" y="27"/>
                    </a:lnTo>
                    <a:lnTo>
                      <a:pt x="44" y="26"/>
                    </a:lnTo>
                    <a:lnTo>
                      <a:pt x="45" y="26"/>
                    </a:lnTo>
                    <a:lnTo>
                      <a:pt x="45" y="26"/>
                    </a:lnTo>
                    <a:lnTo>
                      <a:pt x="45" y="25"/>
                    </a:lnTo>
                    <a:lnTo>
                      <a:pt x="45" y="24"/>
                    </a:lnTo>
                    <a:lnTo>
                      <a:pt x="44" y="23"/>
                    </a:lnTo>
                    <a:lnTo>
                      <a:pt x="44" y="22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52" name="Freeform 84"/>
              <p:cNvSpPr>
                <a:spLocks/>
              </p:cNvSpPr>
              <p:nvPr/>
            </p:nvSpPr>
            <p:spPr bwMode="auto">
              <a:xfrm>
                <a:off x="5902" y="3513"/>
                <a:ext cx="38" cy="26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40" y="23"/>
                  </a:cxn>
                  <a:cxn ang="0">
                    <a:pos x="39" y="25"/>
                  </a:cxn>
                  <a:cxn ang="0">
                    <a:pos x="0" y="2"/>
                  </a:cxn>
                  <a:cxn ang="0">
                    <a:pos x="1" y="0"/>
                  </a:cxn>
                </a:cxnLst>
                <a:rect l="0" t="0" r="r" b="b"/>
                <a:pathLst>
                  <a:path w="41" h="26">
                    <a:moveTo>
                      <a:pt x="1" y="0"/>
                    </a:moveTo>
                    <a:lnTo>
                      <a:pt x="1" y="0"/>
                    </a:lnTo>
                    <a:lnTo>
                      <a:pt x="40" y="23"/>
                    </a:lnTo>
                    <a:lnTo>
                      <a:pt x="39" y="25"/>
                    </a:lnTo>
                    <a:lnTo>
                      <a:pt x="0" y="2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53" name="Freeform 85"/>
              <p:cNvSpPr>
                <a:spLocks/>
              </p:cNvSpPr>
              <p:nvPr/>
            </p:nvSpPr>
            <p:spPr bwMode="auto">
              <a:xfrm>
                <a:off x="5896" y="3512"/>
                <a:ext cx="5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0" t="0" r="r" b="b"/>
                <a:pathLst>
                  <a:path w="4" h="2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54" name="Freeform 86"/>
              <p:cNvSpPr>
                <a:spLocks/>
              </p:cNvSpPr>
              <p:nvPr/>
            </p:nvSpPr>
            <p:spPr bwMode="auto">
              <a:xfrm>
                <a:off x="5895" y="3512"/>
                <a:ext cx="1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2" y="3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1" y="2"/>
                    </a:lnTo>
                    <a:lnTo>
                      <a:pt x="2" y="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55" name="Freeform 87"/>
              <p:cNvSpPr>
                <a:spLocks/>
              </p:cNvSpPr>
              <p:nvPr/>
            </p:nvSpPr>
            <p:spPr bwMode="auto">
              <a:xfrm>
                <a:off x="5895" y="3516"/>
                <a:ext cx="1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1" y="0"/>
                  </a:cxn>
                </a:cxnLst>
                <a:rect l="0" t="0" r="r" b="b"/>
                <a:pathLst>
                  <a:path w="3" h="1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56" name="Freeform 88"/>
              <p:cNvSpPr>
                <a:spLocks/>
              </p:cNvSpPr>
              <p:nvPr/>
            </p:nvSpPr>
            <p:spPr bwMode="auto">
              <a:xfrm>
                <a:off x="5900" y="3519"/>
                <a:ext cx="37" cy="24"/>
              </a:xfrm>
              <a:custGeom>
                <a:avLst/>
                <a:gdLst/>
                <a:ahLst/>
                <a:cxnLst>
                  <a:cxn ang="0">
                    <a:pos x="37" y="22"/>
                  </a:cxn>
                  <a:cxn ang="0">
                    <a:pos x="37" y="22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38" y="21"/>
                  </a:cxn>
                  <a:cxn ang="0">
                    <a:pos x="37" y="22"/>
                  </a:cxn>
                </a:cxnLst>
                <a:rect l="0" t="0" r="r" b="b"/>
                <a:pathLst>
                  <a:path w="39" h="23">
                    <a:moveTo>
                      <a:pt x="37" y="22"/>
                    </a:moveTo>
                    <a:lnTo>
                      <a:pt x="37" y="22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38" y="21"/>
                    </a:lnTo>
                    <a:lnTo>
                      <a:pt x="37" y="22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57" name="Freeform 89"/>
              <p:cNvSpPr>
                <a:spLocks/>
              </p:cNvSpPr>
              <p:nvPr/>
            </p:nvSpPr>
            <p:spPr bwMode="auto">
              <a:xfrm>
                <a:off x="5942" y="3543"/>
                <a:ext cx="1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58" name="Freeform 90"/>
              <p:cNvSpPr>
                <a:spLocks/>
              </p:cNvSpPr>
              <p:nvPr/>
            </p:nvSpPr>
            <p:spPr bwMode="auto">
              <a:xfrm>
                <a:off x="5942" y="3540"/>
                <a:ext cx="4" cy="3"/>
              </a:xfrm>
              <a:custGeom>
                <a:avLst/>
                <a:gdLst/>
                <a:ahLst/>
                <a:cxnLst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5" y="4"/>
                  </a:cxn>
                </a:cxnLst>
                <a:rect l="0" t="0" r="r" b="b"/>
                <a:pathLst>
                  <a:path w="6" h="5">
                    <a:moveTo>
                      <a:pt x="5" y="4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5" y="4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59" name="Freeform 91"/>
              <p:cNvSpPr>
                <a:spLocks/>
              </p:cNvSpPr>
              <p:nvPr/>
            </p:nvSpPr>
            <p:spPr bwMode="auto">
              <a:xfrm>
                <a:off x="5945" y="3539"/>
                <a:ext cx="1" cy="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1"/>
                  </a:cxn>
                  <a:cxn ang="0">
                    <a:pos x="3" y="1"/>
                  </a:cxn>
                  <a:cxn ang="0">
                    <a:pos x="3" y="1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60" name="Freeform 92"/>
              <p:cNvSpPr>
                <a:spLocks/>
              </p:cNvSpPr>
              <p:nvPr/>
            </p:nvSpPr>
            <p:spPr bwMode="auto">
              <a:xfrm>
                <a:off x="5964" y="3430"/>
                <a:ext cx="17" cy="8"/>
              </a:xfrm>
              <a:custGeom>
                <a:avLst/>
                <a:gdLst/>
                <a:ahLst/>
                <a:cxnLst>
                  <a:cxn ang="0">
                    <a:pos x="16" y="7"/>
                  </a:cxn>
                  <a:cxn ang="0">
                    <a:pos x="15" y="6"/>
                  </a:cxn>
                  <a:cxn ang="0">
                    <a:pos x="14" y="4"/>
                  </a:cxn>
                  <a:cxn ang="0">
                    <a:pos x="12" y="3"/>
                  </a:cxn>
                  <a:cxn ang="0">
                    <a:pos x="12" y="3"/>
                  </a:cxn>
                  <a:cxn ang="0">
                    <a:pos x="10" y="2"/>
                  </a:cxn>
                  <a:cxn ang="0">
                    <a:pos x="9" y="1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1" y="3"/>
                  </a:cxn>
                  <a:cxn ang="0">
                    <a:pos x="2" y="3"/>
                  </a:cxn>
                  <a:cxn ang="0">
                    <a:pos x="3" y="3"/>
                  </a:cxn>
                  <a:cxn ang="0">
                    <a:pos x="4" y="3"/>
                  </a:cxn>
                  <a:cxn ang="0">
                    <a:pos x="5" y="3"/>
                  </a:cxn>
                  <a:cxn ang="0">
                    <a:pos x="6" y="4"/>
                  </a:cxn>
                  <a:cxn ang="0">
                    <a:pos x="7" y="4"/>
                  </a:cxn>
                  <a:cxn ang="0">
                    <a:pos x="8" y="4"/>
                  </a:cxn>
                  <a:cxn ang="0">
                    <a:pos x="9" y="4"/>
                  </a:cxn>
                  <a:cxn ang="0">
                    <a:pos x="10" y="5"/>
                  </a:cxn>
                  <a:cxn ang="0">
                    <a:pos x="11" y="5"/>
                  </a:cxn>
                  <a:cxn ang="0">
                    <a:pos x="12" y="6"/>
                  </a:cxn>
                  <a:cxn ang="0">
                    <a:pos x="13" y="6"/>
                  </a:cxn>
                  <a:cxn ang="0">
                    <a:pos x="14" y="6"/>
                  </a:cxn>
                  <a:cxn ang="0">
                    <a:pos x="15" y="7"/>
                  </a:cxn>
                  <a:cxn ang="0">
                    <a:pos x="16" y="7"/>
                  </a:cxn>
                </a:cxnLst>
                <a:rect l="0" t="0" r="r" b="b"/>
                <a:pathLst>
                  <a:path w="17" h="8">
                    <a:moveTo>
                      <a:pt x="16" y="7"/>
                    </a:moveTo>
                    <a:lnTo>
                      <a:pt x="15" y="6"/>
                    </a:lnTo>
                    <a:lnTo>
                      <a:pt x="14" y="4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0" y="2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7" y="4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10" y="5"/>
                    </a:lnTo>
                    <a:lnTo>
                      <a:pt x="11" y="5"/>
                    </a:lnTo>
                    <a:lnTo>
                      <a:pt x="12" y="6"/>
                    </a:lnTo>
                    <a:lnTo>
                      <a:pt x="13" y="6"/>
                    </a:lnTo>
                    <a:lnTo>
                      <a:pt x="14" y="6"/>
                    </a:lnTo>
                    <a:lnTo>
                      <a:pt x="15" y="7"/>
                    </a:lnTo>
                    <a:lnTo>
                      <a:pt x="16" y="7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61" name="Freeform 93"/>
              <p:cNvSpPr>
                <a:spLocks/>
              </p:cNvSpPr>
              <p:nvPr/>
            </p:nvSpPr>
            <p:spPr bwMode="auto">
              <a:xfrm>
                <a:off x="5958" y="3430"/>
                <a:ext cx="19" cy="12"/>
              </a:xfrm>
              <a:custGeom>
                <a:avLst/>
                <a:gdLst/>
                <a:ahLst/>
                <a:cxnLst>
                  <a:cxn ang="0">
                    <a:pos x="21" y="13"/>
                  </a:cxn>
                  <a:cxn ang="0">
                    <a:pos x="21" y="13"/>
                  </a:cxn>
                  <a:cxn ang="0">
                    <a:pos x="19" y="11"/>
                  </a:cxn>
                  <a:cxn ang="0">
                    <a:pos x="18" y="8"/>
                  </a:cxn>
                  <a:cxn ang="0">
                    <a:pos x="16" y="6"/>
                  </a:cxn>
                  <a:cxn ang="0">
                    <a:pos x="15" y="5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7" y="0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2" y="2"/>
                  </a:cxn>
                  <a:cxn ang="0">
                    <a:pos x="1" y="4"/>
                  </a:cxn>
                  <a:cxn ang="0">
                    <a:pos x="0" y="5"/>
                  </a:cxn>
                  <a:cxn ang="0">
                    <a:pos x="2" y="5"/>
                  </a:cxn>
                  <a:cxn ang="0">
                    <a:pos x="2" y="5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8" y="7"/>
                  </a:cxn>
                  <a:cxn ang="0">
                    <a:pos x="10" y="7"/>
                  </a:cxn>
                  <a:cxn ang="0">
                    <a:pos x="11" y="8"/>
                  </a:cxn>
                  <a:cxn ang="0">
                    <a:pos x="12" y="8"/>
                  </a:cxn>
                  <a:cxn ang="0">
                    <a:pos x="14" y="9"/>
                  </a:cxn>
                  <a:cxn ang="0">
                    <a:pos x="15" y="9"/>
                  </a:cxn>
                  <a:cxn ang="0">
                    <a:pos x="16" y="11"/>
                  </a:cxn>
                  <a:cxn ang="0">
                    <a:pos x="17" y="11"/>
                  </a:cxn>
                  <a:cxn ang="0">
                    <a:pos x="19" y="12"/>
                  </a:cxn>
                  <a:cxn ang="0">
                    <a:pos x="20" y="13"/>
                  </a:cxn>
                  <a:cxn ang="0">
                    <a:pos x="21" y="13"/>
                  </a:cxn>
                </a:cxnLst>
                <a:rect l="0" t="0" r="r" b="b"/>
                <a:pathLst>
                  <a:path w="22" h="14">
                    <a:moveTo>
                      <a:pt x="21" y="13"/>
                    </a:moveTo>
                    <a:lnTo>
                      <a:pt x="21" y="13"/>
                    </a:lnTo>
                    <a:lnTo>
                      <a:pt x="19" y="11"/>
                    </a:lnTo>
                    <a:lnTo>
                      <a:pt x="18" y="8"/>
                    </a:lnTo>
                    <a:lnTo>
                      <a:pt x="16" y="6"/>
                    </a:lnTo>
                    <a:lnTo>
                      <a:pt x="15" y="5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8" y="7"/>
                    </a:lnTo>
                    <a:lnTo>
                      <a:pt x="10" y="7"/>
                    </a:lnTo>
                    <a:lnTo>
                      <a:pt x="11" y="8"/>
                    </a:lnTo>
                    <a:lnTo>
                      <a:pt x="12" y="8"/>
                    </a:lnTo>
                    <a:lnTo>
                      <a:pt x="14" y="9"/>
                    </a:lnTo>
                    <a:lnTo>
                      <a:pt x="15" y="9"/>
                    </a:lnTo>
                    <a:lnTo>
                      <a:pt x="16" y="11"/>
                    </a:lnTo>
                    <a:lnTo>
                      <a:pt x="17" y="11"/>
                    </a:lnTo>
                    <a:lnTo>
                      <a:pt x="19" y="12"/>
                    </a:lnTo>
                    <a:lnTo>
                      <a:pt x="20" y="13"/>
                    </a:lnTo>
                    <a:lnTo>
                      <a:pt x="21" y="13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62" name="Freeform 94"/>
              <p:cNvSpPr>
                <a:spLocks/>
              </p:cNvSpPr>
              <p:nvPr/>
            </p:nvSpPr>
            <p:spPr bwMode="auto">
              <a:xfrm>
                <a:off x="5900" y="3481"/>
                <a:ext cx="16" cy="7"/>
              </a:xfrm>
              <a:custGeom>
                <a:avLst/>
                <a:gdLst/>
                <a:ahLst/>
                <a:cxnLst>
                  <a:cxn ang="0">
                    <a:pos x="15" y="6"/>
                  </a:cxn>
                  <a:cxn ang="0">
                    <a:pos x="14" y="5"/>
                  </a:cxn>
                  <a:cxn ang="0">
                    <a:pos x="13" y="4"/>
                  </a:cxn>
                  <a:cxn ang="0">
                    <a:pos x="12" y="3"/>
                  </a:cxn>
                  <a:cxn ang="0">
                    <a:pos x="11" y="2"/>
                  </a:cxn>
                  <a:cxn ang="0">
                    <a:pos x="10" y="1"/>
                  </a:cxn>
                  <a:cxn ang="0">
                    <a:pos x="9" y="1"/>
                  </a:cxn>
                  <a:cxn ang="0">
                    <a:pos x="8" y="0"/>
                  </a:cxn>
                  <a:cxn ang="0">
                    <a:pos x="7" y="0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4" y="2"/>
                  </a:cxn>
                  <a:cxn ang="0">
                    <a:pos x="5" y="2"/>
                  </a:cxn>
                  <a:cxn ang="0">
                    <a:pos x="6" y="3"/>
                  </a:cxn>
                  <a:cxn ang="0">
                    <a:pos x="7" y="3"/>
                  </a:cxn>
                  <a:cxn ang="0">
                    <a:pos x="8" y="3"/>
                  </a:cxn>
                  <a:cxn ang="0">
                    <a:pos x="9" y="4"/>
                  </a:cxn>
                  <a:cxn ang="0">
                    <a:pos x="10" y="4"/>
                  </a:cxn>
                  <a:cxn ang="0">
                    <a:pos x="11" y="4"/>
                  </a:cxn>
                  <a:cxn ang="0">
                    <a:pos x="11" y="5"/>
                  </a:cxn>
                  <a:cxn ang="0">
                    <a:pos x="13" y="5"/>
                  </a:cxn>
                  <a:cxn ang="0">
                    <a:pos x="13" y="5"/>
                  </a:cxn>
                  <a:cxn ang="0">
                    <a:pos x="14" y="6"/>
                  </a:cxn>
                  <a:cxn ang="0">
                    <a:pos x="15" y="6"/>
                  </a:cxn>
                </a:cxnLst>
                <a:rect l="0" t="0" r="r" b="b"/>
                <a:pathLst>
                  <a:path w="16" h="7">
                    <a:moveTo>
                      <a:pt x="15" y="6"/>
                    </a:moveTo>
                    <a:lnTo>
                      <a:pt x="14" y="5"/>
                    </a:lnTo>
                    <a:lnTo>
                      <a:pt x="13" y="4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9" y="4"/>
                    </a:lnTo>
                    <a:lnTo>
                      <a:pt x="10" y="4"/>
                    </a:lnTo>
                    <a:lnTo>
                      <a:pt x="11" y="4"/>
                    </a:lnTo>
                    <a:lnTo>
                      <a:pt x="11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4" y="6"/>
                    </a:lnTo>
                    <a:lnTo>
                      <a:pt x="15" y="6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63" name="Freeform 95"/>
              <p:cNvSpPr>
                <a:spLocks/>
              </p:cNvSpPr>
              <p:nvPr/>
            </p:nvSpPr>
            <p:spPr bwMode="auto">
              <a:xfrm>
                <a:off x="5895" y="3481"/>
                <a:ext cx="20" cy="13"/>
              </a:xfrm>
              <a:custGeom>
                <a:avLst/>
                <a:gdLst/>
                <a:ahLst/>
                <a:cxnLst>
                  <a:cxn ang="0">
                    <a:pos x="20" y="12"/>
                  </a:cxn>
                  <a:cxn ang="0">
                    <a:pos x="20" y="12"/>
                  </a:cxn>
                  <a:cxn ang="0">
                    <a:pos x="19" y="9"/>
                  </a:cxn>
                  <a:cxn ang="0">
                    <a:pos x="18" y="7"/>
                  </a:cxn>
                  <a:cxn ang="0">
                    <a:pos x="16" y="6"/>
                  </a:cxn>
                  <a:cxn ang="0">
                    <a:pos x="14" y="5"/>
                  </a:cxn>
                  <a:cxn ang="0">
                    <a:pos x="14" y="3"/>
                  </a:cxn>
                  <a:cxn ang="0">
                    <a:pos x="12" y="2"/>
                  </a:cxn>
                  <a:cxn ang="0">
                    <a:pos x="11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7" y="0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5"/>
                  </a:cxn>
                  <a:cxn ang="0">
                    <a:pos x="6" y="5"/>
                  </a:cxn>
                  <a:cxn ang="0">
                    <a:pos x="6" y="5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0" y="6"/>
                  </a:cxn>
                  <a:cxn ang="0">
                    <a:pos x="12" y="7"/>
                  </a:cxn>
                  <a:cxn ang="0">
                    <a:pos x="13" y="7"/>
                  </a:cxn>
                  <a:cxn ang="0">
                    <a:pos x="14" y="8"/>
                  </a:cxn>
                  <a:cxn ang="0">
                    <a:pos x="15" y="9"/>
                  </a:cxn>
                  <a:cxn ang="0">
                    <a:pos x="17" y="9"/>
                  </a:cxn>
                  <a:cxn ang="0">
                    <a:pos x="18" y="10"/>
                  </a:cxn>
                  <a:cxn ang="0">
                    <a:pos x="19" y="11"/>
                  </a:cxn>
                  <a:cxn ang="0">
                    <a:pos x="20" y="12"/>
                  </a:cxn>
                </a:cxnLst>
                <a:rect l="0" t="0" r="r" b="b"/>
                <a:pathLst>
                  <a:path w="21" h="13">
                    <a:moveTo>
                      <a:pt x="20" y="12"/>
                    </a:moveTo>
                    <a:lnTo>
                      <a:pt x="20" y="12"/>
                    </a:lnTo>
                    <a:lnTo>
                      <a:pt x="19" y="9"/>
                    </a:lnTo>
                    <a:lnTo>
                      <a:pt x="18" y="7"/>
                    </a:lnTo>
                    <a:lnTo>
                      <a:pt x="16" y="6"/>
                    </a:lnTo>
                    <a:lnTo>
                      <a:pt x="14" y="5"/>
                    </a:lnTo>
                    <a:lnTo>
                      <a:pt x="14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0" y="6"/>
                    </a:lnTo>
                    <a:lnTo>
                      <a:pt x="12" y="7"/>
                    </a:lnTo>
                    <a:lnTo>
                      <a:pt x="13" y="7"/>
                    </a:lnTo>
                    <a:lnTo>
                      <a:pt x="14" y="8"/>
                    </a:lnTo>
                    <a:lnTo>
                      <a:pt x="15" y="9"/>
                    </a:lnTo>
                    <a:lnTo>
                      <a:pt x="17" y="9"/>
                    </a:lnTo>
                    <a:lnTo>
                      <a:pt x="18" y="10"/>
                    </a:lnTo>
                    <a:lnTo>
                      <a:pt x="19" y="11"/>
                    </a:lnTo>
                    <a:lnTo>
                      <a:pt x="20" y="12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64" name="Freeform 96"/>
              <p:cNvSpPr>
                <a:spLocks/>
              </p:cNvSpPr>
              <p:nvPr/>
            </p:nvSpPr>
            <p:spPr bwMode="auto">
              <a:xfrm>
                <a:off x="5986" y="3527"/>
                <a:ext cx="16" cy="7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14" y="4"/>
                  </a:cxn>
                  <a:cxn ang="0">
                    <a:pos x="13" y="3"/>
                  </a:cxn>
                  <a:cxn ang="0">
                    <a:pos x="12" y="3"/>
                  </a:cxn>
                  <a:cxn ang="0">
                    <a:pos x="11" y="2"/>
                  </a:cxn>
                  <a:cxn ang="0">
                    <a:pos x="10" y="1"/>
                  </a:cxn>
                  <a:cxn ang="0">
                    <a:pos x="9" y="1"/>
                  </a:cxn>
                  <a:cxn ang="0">
                    <a:pos x="8" y="0"/>
                  </a:cxn>
                  <a:cxn ang="0">
                    <a:pos x="7" y="0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4" y="2"/>
                  </a:cxn>
                  <a:cxn ang="0">
                    <a:pos x="5" y="2"/>
                  </a:cxn>
                  <a:cxn ang="0">
                    <a:pos x="5" y="3"/>
                  </a:cxn>
                  <a:cxn ang="0">
                    <a:pos x="7" y="3"/>
                  </a:cxn>
                  <a:cxn ang="0">
                    <a:pos x="8" y="3"/>
                  </a:cxn>
                  <a:cxn ang="0">
                    <a:pos x="8" y="3"/>
                  </a:cxn>
                  <a:cxn ang="0">
                    <a:pos x="10" y="3"/>
                  </a:cxn>
                  <a:cxn ang="0">
                    <a:pos x="10" y="4"/>
                  </a:cxn>
                  <a:cxn ang="0">
                    <a:pos x="11" y="4"/>
                  </a:cxn>
                  <a:cxn ang="0">
                    <a:pos x="12" y="4"/>
                  </a:cxn>
                  <a:cxn ang="0">
                    <a:pos x="13" y="5"/>
                  </a:cxn>
                  <a:cxn ang="0">
                    <a:pos x="14" y="5"/>
                  </a:cxn>
                  <a:cxn ang="0">
                    <a:pos x="15" y="5"/>
                  </a:cxn>
                </a:cxnLst>
                <a:rect l="0" t="0" r="r" b="b"/>
                <a:pathLst>
                  <a:path w="16" h="6">
                    <a:moveTo>
                      <a:pt x="15" y="5"/>
                    </a:moveTo>
                    <a:lnTo>
                      <a:pt x="14" y="4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11" y="4"/>
                    </a:lnTo>
                    <a:lnTo>
                      <a:pt x="12" y="4"/>
                    </a:lnTo>
                    <a:lnTo>
                      <a:pt x="13" y="5"/>
                    </a:lnTo>
                    <a:lnTo>
                      <a:pt x="14" y="5"/>
                    </a:lnTo>
                    <a:lnTo>
                      <a:pt x="15" y="5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65" name="Freeform 97"/>
              <p:cNvSpPr>
                <a:spLocks/>
              </p:cNvSpPr>
              <p:nvPr/>
            </p:nvSpPr>
            <p:spPr bwMode="auto">
              <a:xfrm>
                <a:off x="5981" y="3527"/>
                <a:ext cx="20" cy="12"/>
              </a:xfrm>
              <a:custGeom>
                <a:avLst/>
                <a:gdLst/>
                <a:ahLst/>
                <a:cxnLst>
                  <a:cxn ang="0">
                    <a:pos x="20" y="11"/>
                  </a:cxn>
                  <a:cxn ang="0">
                    <a:pos x="20" y="11"/>
                  </a:cxn>
                  <a:cxn ang="0">
                    <a:pos x="18" y="9"/>
                  </a:cxn>
                  <a:cxn ang="0">
                    <a:pos x="18" y="7"/>
                  </a:cxn>
                  <a:cxn ang="0">
                    <a:pos x="16" y="6"/>
                  </a:cxn>
                  <a:cxn ang="0">
                    <a:pos x="14" y="5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1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1" y="3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5" y="5"/>
                  </a:cxn>
                  <a:cxn ang="0">
                    <a:pos x="6" y="5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0" y="6"/>
                  </a:cxn>
                  <a:cxn ang="0">
                    <a:pos x="11" y="6"/>
                  </a:cxn>
                  <a:cxn ang="0">
                    <a:pos x="13" y="7"/>
                  </a:cxn>
                  <a:cxn ang="0">
                    <a:pos x="14" y="8"/>
                  </a:cxn>
                  <a:cxn ang="0">
                    <a:pos x="15" y="8"/>
                  </a:cxn>
                  <a:cxn ang="0">
                    <a:pos x="16" y="9"/>
                  </a:cxn>
                  <a:cxn ang="0">
                    <a:pos x="18" y="10"/>
                  </a:cxn>
                  <a:cxn ang="0">
                    <a:pos x="19" y="11"/>
                  </a:cxn>
                  <a:cxn ang="0">
                    <a:pos x="20" y="11"/>
                  </a:cxn>
                </a:cxnLst>
                <a:rect l="0" t="0" r="r" b="b"/>
                <a:pathLst>
                  <a:path w="21" h="12">
                    <a:moveTo>
                      <a:pt x="20" y="11"/>
                    </a:moveTo>
                    <a:lnTo>
                      <a:pt x="20" y="11"/>
                    </a:lnTo>
                    <a:lnTo>
                      <a:pt x="18" y="9"/>
                    </a:lnTo>
                    <a:lnTo>
                      <a:pt x="18" y="7"/>
                    </a:lnTo>
                    <a:lnTo>
                      <a:pt x="16" y="6"/>
                    </a:lnTo>
                    <a:lnTo>
                      <a:pt x="14" y="5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5" y="5"/>
                    </a:lnTo>
                    <a:lnTo>
                      <a:pt x="6" y="5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0" y="6"/>
                    </a:lnTo>
                    <a:lnTo>
                      <a:pt x="11" y="6"/>
                    </a:lnTo>
                    <a:lnTo>
                      <a:pt x="13" y="7"/>
                    </a:lnTo>
                    <a:lnTo>
                      <a:pt x="14" y="8"/>
                    </a:lnTo>
                    <a:lnTo>
                      <a:pt x="15" y="8"/>
                    </a:lnTo>
                    <a:lnTo>
                      <a:pt x="16" y="9"/>
                    </a:lnTo>
                    <a:lnTo>
                      <a:pt x="18" y="10"/>
                    </a:lnTo>
                    <a:lnTo>
                      <a:pt x="19" y="11"/>
                    </a:lnTo>
                    <a:lnTo>
                      <a:pt x="20" y="1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66" name="Freeform 98"/>
              <p:cNvSpPr>
                <a:spLocks/>
              </p:cNvSpPr>
              <p:nvPr/>
            </p:nvSpPr>
            <p:spPr bwMode="auto">
              <a:xfrm>
                <a:off x="5986" y="3527"/>
                <a:ext cx="16" cy="7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14" y="4"/>
                  </a:cxn>
                  <a:cxn ang="0">
                    <a:pos x="13" y="3"/>
                  </a:cxn>
                  <a:cxn ang="0">
                    <a:pos x="12" y="3"/>
                  </a:cxn>
                  <a:cxn ang="0">
                    <a:pos x="11" y="2"/>
                  </a:cxn>
                  <a:cxn ang="0">
                    <a:pos x="10" y="1"/>
                  </a:cxn>
                  <a:cxn ang="0">
                    <a:pos x="9" y="1"/>
                  </a:cxn>
                  <a:cxn ang="0">
                    <a:pos x="8" y="0"/>
                  </a:cxn>
                  <a:cxn ang="0">
                    <a:pos x="7" y="0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4" y="2"/>
                  </a:cxn>
                  <a:cxn ang="0">
                    <a:pos x="5" y="2"/>
                  </a:cxn>
                  <a:cxn ang="0">
                    <a:pos x="5" y="3"/>
                  </a:cxn>
                  <a:cxn ang="0">
                    <a:pos x="7" y="3"/>
                  </a:cxn>
                  <a:cxn ang="0">
                    <a:pos x="8" y="3"/>
                  </a:cxn>
                  <a:cxn ang="0">
                    <a:pos x="8" y="3"/>
                  </a:cxn>
                  <a:cxn ang="0">
                    <a:pos x="10" y="3"/>
                  </a:cxn>
                  <a:cxn ang="0">
                    <a:pos x="10" y="4"/>
                  </a:cxn>
                  <a:cxn ang="0">
                    <a:pos x="11" y="4"/>
                  </a:cxn>
                  <a:cxn ang="0">
                    <a:pos x="12" y="4"/>
                  </a:cxn>
                  <a:cxn ang="0">
                    <a:pos x="13" y="5"/>
                  </a:cxn>
                  <a:cxn ang="0">
                    <a:pos x="14" y="5"/>
                  </a:cxn>
                  <a:cxn ang="0">
                    <a:pos x="15" y="5"/>
                  </a:cxn>
                </a:cxnLst>
                <a:rect l="0" t="0" r="r" b="b"/>
                <a:pathLst>
                  <a:path w="16" h="6">
                    <a:moveTo>
                      <a:pt x="15" y="5"/>
                    </a:moveTo>
                    <a:lnTo>
                      <a:pt x="14" y="4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11" y="4"/>
                    </a:lnTo>
                    <a:lnTo>
                      <a:pt x="12" y="4"/>
                    </a:lnTo>
                    <a:lnTo>
                      <a:pt x="13" y="5"/>
                    </a:lnTo>
                    <a:lnTo>
                      <a:pt x="14" y="5"/>
                    </a:lnTo>
                    <a:lnTo>
                      <a:pt x="15" y="5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67" name="Freeform 99"/>
              <p:cNvSpPr>
                <a:spLocks/>
              </p:cNvSpPr>
              <p:nvPr/>
            </p:nvSpPr>
            <p:spPr bwMode="auto">
              <a:xfrm>
                <a:off x="5981" y="3527"/>
                <a:ext cx="20" cy="12"/>
              </a:xfrm>
              <a:custGeom>
                <a:avLst/>
                <a:gdLst/>
                <a:ahLst/>
                <a:cxnLst>
                  <a:cxn ang="0">
                    <a:pos x="20" y="11"/>
                  </a:cxn>
                  <a:cxn ang="0">
                    <a:pos x="20" y="11"/>
                  </a:cxn>
                  <a:cxn ang="0">
                    <a:pos x="18" y="9"/>
                  </a:cxn>
                  <a:cxn ang="0">
                    <a:pos x="18" y="7"/>
                  </a:cxn>
                  <a:cxn ang="0">
                    <a:pos x="16" y="6"/>
                  </a:cxn>
                  <a:cxn ang="0">
                    <a:pos x="14" y="5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1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1" y="3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5" y="5"/>
                  </a:cxn>
                  <a:cxn ang="0">
                    <a:pos x="6" y="5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0" y="6"/>
                  </a:cxn>
                  <a:cxn ang="0">
                    <a:pos x="11" y="6"/>
                  </a:cxn>
                  <a:cxn ang="0">
                    <a:pos x="13" y="7"/>
                  </a:cxn>
                  <a:cxn ang="0">
                    <a:pos x="14" y="8"/>
                  </a:cxn>
                  <a:cxn ang="0">
                    <a:pos x="15" y="8"/>
                  </a:cxn>
                  <a:cxn ang="0">
                    <a:pos x="16" y="9"/>
                  </a:cxn>
                  <a:cxn ang="0">
                    <a:pos x="18" y="10"/>
                  </a:cxn>
                  <a:cxn ang="0">
                    <a:pos x="19" y="11"/>
                  </a:cxn>
                  <a:cxn ang="0">
                    <a:pos x="20" y="11"/>
                  </a:cxn>
                </a:cxnLst>
                <a:rect l="0" t="0" r="r" b="b"/>
                <a:pathLst>
                  <a:path w="21" h="12">
                    <a:moveTo>
                      <a:pt x="20" y="11"/>
                    </a:moveTo>
                    <a:lnTo>
                      <a:pt x="20" y="11"/>
                    </a:lnTo>
                    <a:lnTo>
                      <a:pt x="18" y="9"/>
                    </a:lnTo>
                    <a:lnTo>
                      <a:pt x="18" y="7"/>
                    </a:lnTo>
                    <a:lnTo>
                      <a:pt x="16" y="6"/>
                    </a:lnTo>
                    <a:lnTo>
                      <a:pt x="14" y="5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5" y="5"/>
                    </a:lnTo>
                    <a:lnTo>
                      <a:pt x="6" y="5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0" y="6"/>
                    </a:lnTo>
                    <a:lnTo>
                      <a:pt x="11" y="6"/>
                    </a:lnTo>
                    <a:lnTo>
                      <a:pt x="13" y="7"/>
                    </a:lnTo>
                    <a:lnTo>
                      <a:pt x="14" y="8"/>
                    </a:lnTo>
                    <a:lnTo>
                      <a:pt x="15" y="8"/>
                    </a:lnTo>
                    <a:lnTo>
                      <a:pt x="16" y="9"/>
                    </a:lnTo>
                    <a:lnTo>
                      <a:pt x="18" y="10"/>
                    </a:lnTo>
                    <a:lnTo>
                      <a:pt x="19" y="11"/>
                    </a:lnTo>
                    <a:lnTo>
                      <a:pt x="20" y="1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68" name="Freeform 100"/>
              <p:cNvSpPr>
                <a:spLocks/>
              </p:cNvSpPr>
              <p:nvPr/>
            </p:nvSpPr>
            <p:spPr bwMode="auto">
              <a:xfrm>
                <a:off x="5905" y="3598"/>
                <a:ext cx="19" cy="9"/>
              </a:xfrm>
              <a:custGeom>
                <a:avLst/>
                <a:gdLst/>
                <a:ahLst/>
                <a:cxnLst>
                  <a:cxn ang="0">
                    <a:pos x="18" y="8"/>
                  </a:cxn>
                  <a:cxn ang="0">
                    <a:pos x="17" y="6"/>
                  </a:cxn>
                  <a:cxn ang="0">
                    <a:pos x="15" y="5"/>
                  </a:cxn>
                  <a:cxn ang="0">
                    <a:pos x="14" y="4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1"/>
                  </a:cxn>
                  <a:cxn ang="0">
                    <a:pos x="10" y="1"/>
                  </a:cxn>
                  <a:cxn ang="0">
                    <a:pos x="8" y="1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3" y="1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2" y="2"/>
                  </a:cxn>
                  <a:cxn ang="0">
                    <a:pos x="3" y="3"/>
                  </a:cxn>
                  <a:cxn ang="0">
                    <a:pos x="5" y="3"/>
                  </a:cxn>
                  <a:cxn ang="0">
                    <a:pos x="6" y="3"/>
                  </a:cxn>
                  <a:cxn ang="0">
                    <a:pos x="7" y="4"/>
                  </a:cxn>
                  <a:cxn ang="0">
                    <a:pos x="8" y="4"/>
                  </a:cxn>
                  <a:cxn ang="0">
                    <a:pos x="9" y="4"/>
                  </a:cxn>
                  <a:cxn ang="0">
                    <a:pos x="10" y="5"/>
                  </a:cxn>
                  <a:cxn ang="0">
                    <a:pos x="11" y="5"/>
                  </a:cxn>
                  <a:cxn ang="0">
                    <a:pos x="12" y="6"/>
                  </a:cxn>
                  <a:cxn ang="0">
                    <a:pos x="13" y="6"/>
                  </a:cxn>
                  <a:cxn ang="0">
                    <a:pos x="15" y="6"/>
                  </a:cxn>
                  <a:cxn ang="0">
                    <a:pos x="16" y="7"/>
                  </a:cxn>
                  <a:cxn ang="0">
                    <a:pos x="17" y="7"/>
                  </a:cxn>
                  <a:cxn ang="0">
                    <a:pos x="18" y="8"/>
                  </a:cxn>
                </a:cxnLst>
                <a:rect l="0" t="0" r="r" b="b"/>
                <a:pathLst>
                  <a:path w="19" h="9">
                    <a:moveTo>
                      <a:pt x="18" y="8"/>
                    </a:moveTo>
                    <a:lnTo>
                      <a:pt x="17" y="6"/>
                    </a:lnTo>
                    <a:lnTo>
                      <a:pt x="15" y="5"/>
                    </a:lnTo>
                    <a:lnTo>
                      <a:pt x="14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3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7" y="4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10" y="5"/>
                    </a:lnTo>
                    <a:lnTo>
                      <a:pt x="11" y="5"/>
                    </a:lnTo>
                    <a:lnTo>
                      <a:pt x="12" y="6"/>
                    </a:lnTo>
                    <a:lnTo>
                      <a:pt x="13" y="6"/>
                    </a:lnTo>
                    <a:lnTo>
                      <a:pt x="15" y="6"/>
                    </a:lnTo>
                    <a:lnTo>
                      <a:pt x="16" y="7"/>
                    </a:lnTo>
                    <a:lnTo>
                      <a:pt x="17" y="7"/>
                    </a:lnTo>
                    <a:lnTo>
                      <a:pt x="18" y="8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69" name="Freeform 101"/>
              <p:cNvSpPr>
                <a:spLocks/>
              </p:cNvSpPr>
              <p:nvPr/>
            </p:nvSpPr>
            <p:spPr bwMode="auto">
              <a:xfrm>
                <a:off x="5901" y="3598"/>
                <a:ext cx="20" cy="17"/>
              </a:xfrm>
              <a:custGeom>
                <a:avLst/>
                <a:gdLst/>
                <a:ahLst/>
                <a:cxnLst>
                  <a:cxn ang="0">
                    <a:pos x="22" y="14"/>
                  </a:cxn>
                  <a:cxn ang="0">
                    <a:pos x="22" y="14"/>
                  </a:cxn>
                  <a:cxn ang="0">
                    <a:pos x="20" y="11"/>
                  </a:cxn>
                  <a:cxn ang="0">
                    <a:pos x="19" y="9"/>
                  </a:cxn>
                  <a:cxn ang="0">
                    <a:pos x="17" y="6"/>
                  </a:cxn>
                  <a:cxn ang="0">
                    <a:pos x="16" y="5"/>
                  </a:cxn>
                  <a:cxn ang="0">
                    <a:pos x="14" y="4"/>
                  </a:cxn>
                  <a:cxn ang="0">
                    <a:pos x="13" y="2"/>
                  </a:cxn>
                  <a:cxn ang="0">
                    <a:pos x="12" y="1"/>
                  </a:cxn>
                  <a:cxn ang="0">
                    <a:pos x="10" y="1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3" y="1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3" y="4"/>
                  </a:cxn>
                  <a:cxn ang="0">
                    <a:pos x="4" y="5"/>
                  </a:cxn>
                  <a:cxn ang="0">
                    <a:pos x="6" y="5"/>
                  </a:cxn>
                  <a:cxn ang="0">
                    <a:pos x="7" y="5"/>
                  </a:cxn>
                  <a:cxn ang="0">
                    <a:pos x="8" y="6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3" y="9"/>
                  </a:cxn>
                  <a:cxn ang="0">
                    <a:pos x="14" y="9"/>
                  </a:cxn>
                  <a:cxn ang="0">
                    <a:pos x="15" y="10"/>
                  </a:cxn>
                  <a:cxn ang="0">
                    <a:pos x="16" y="11"/>
                  </a:cxn>
                  <a:cxn ang="0">
                    <a:pos x="18" y="11"/>
                  </a:cxn>
                  <a:cxn ang="0">
                    <a:pos x="19" y="12"/>
                  </a:cxn>
                  <a:cxn ang="0">
                    <a:pos x="20" y="13"/>
                  </a:cxn>
                  <a:cxn ang="0">
                    <a:pos x="22" y="14"/>
                  </a:cxn>
                </a:cxnLst>
                <a:rect l="0" t="0" r="r" b="b"/>
                <a:pathLst>
                  <a:path w="23" h="15">
                    <a:moveTo>
                      <a:pt x="22" y="14"/>
                    </a:moveTo>
                    <a:lnTo>
                      <a:pt x="22" y="14"/>
                    </a:lnTo>
                    <a:lnTo>
                      <a:pt x="20" y="11"/>
                    </a:lnTo>
                    <a:lnTo>
                      <a:pt x="19" y="9"/>
                    </a:lnTo>
                    <a:lnTo>
                      <a:pt x="17" y="6"/>
                    </a:lnTo>
                    <a:lnTo>
                      <a:pt x="16" y="5"/>
                    </a:lnTo>
                    <a:lnTo>
                      <a:pt x="14" y="4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8" y="6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3" y="9"/>
                    </a:lnTo>
                    <a:lnTo>
                      <a:pt x="14" y="9"/>
                    </a:lnTo>
                    <a:lnTo>
                      <a:pt x="15" y="10"/>
                    </a:lnTo>
                    <a:lnTo>
                      <a:pt x="16" y="11"/>
                    </a:lnTo>
                    <a:lnTo>
                      <a:pt x="18" y="11"/>
                    </a:lnTo>
                    <a:lnTo>
                      <a:pt x="19" y="12"/>
                    </a:lnTo>
                    <a:lnTo>
                      <a:pt x="20" y="13"/>
                    </a:lnTo>
                    <a:lnTo>
                      <a:pt x="22" y="14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0" name="Freeform 102"/>
              <p:cNvSpPr>
                <a:spLocks/>
              </p:cNvSpPr>
              <p:nvPr/>
            </p:nvSpPr>
            <p:spPr bwMode="auto">
              <a:xfrm>
                <a:off x="5948" y="3555"/>
                <a:ext cx="148" cy="314"/>
              </a:xfrm>
              <a:custGeom>
                <a:avLst/>
                <a:gdLst/>
                <a:ahLst/>
                <a:cxnLst>
                  <a:cxn ang="0">
                    <a:pos x="81" y="300"/>
                  </a:cxn>
                  <a:cxn ang="0">
                    <a:pos x="146" y="174"/>
                  </a:cxn>
                  <a:cxn ang="0">
                    <a:pos x="145" y="12"/>
                  </a:cxn>
                  <a:cxn ang="0">
                    <a:pos x="140" y="6"/>
                  </a:cxn>
                  <a:cxn ang="0">
                    <a:pos x="134" y="2"/>
                  </a:cxn>
                  <a:cxn ang="0">
                    <a:pos x="126" y="0"/>
                  </a:cxn>
                  <a:cxn ang="0">
                    <a:pos x="118" y="0"/>
                  </a:cxn>
                  <a:cxn ang="0">
                    <a:pos x="110" y="2"/>
                  </a:cxn>
                  <a:cxn ang="0">
                    <a:pos x="104" y="6"/>
                  </a:cxn>
                  <a:cxn ang="0">
                    <a:pos x="98" y="12"/>
                  </a:cxn>
                  <a:cxn ang="0">
                    <a:pos x="97" y="96"/>
                  </a:cxn>
                  <a:cxn ang="0">
                    <a:pos x="104" y="101"/>
                  </a:cxn>
                  <a:cxn ang="0">
                    <a:pos x="110" y="106"/>
                  </a:cxn>
                  <a:cxn ang="0">
                    <a:pos x="114" y="110"/>
                  </a:cxn>
                  <a:cxn ang="0">
                    <a:pos x="117" y="115"/>
                  </a:cxn>
                  <a:cxn ang="0">
                    <a:pos x="118" y="119"/>
                  </a:cxn>
                  <a:cxn ang="0">
                    <a:pos x="118" y="123"/>
                  </a:cxn>
                  <a:cxn ang="0">
                    <a:pos x="117" y="128"/>
                  </a:cxn>
                  <a:cxn ang="0">
                    <a:pos x="116" y="131"/>
                  </a:cxn>
                  <a:cxn ang="0">
                    <a:pos x="111" y="138"/>
                  </a:cxn>
                  <a:cxn ang="0">
                    <a:pos x="106" y="144"/>
                  </a:cxn>
                  <a:cxn ang="0">
                    <a:pos x="101" y="151"/>
                  </a:cxn>
                  <a:cxn ang="0">
                    <a:pos x="95" y="156"/>
                  </a:cxn>
                  <a:cxn ang="0">
                    <a:pos x="90" y="162"/>
                  </a:cxn>
                  <a:cxn ang="0">
                    <a:pos x="84" y="168"/>
                  </a:cxn>
                  <a:cxn ang="0">
                    <a:pos x="79" y="173"/>
                  </a:cxn>
                  <a:cxn ang="0">
                    <a:pos x="74" y="179"/>
                  </a:cxn>
                  <a:cxn ang="0">
                    <a:pos x="110" y="133"/>
                  </a:cxn>
                  <a:cxn ang="0">
                    <a:pos x="113" y="128"/>
                  </a:cxn>
                  <a:cxn ang="0">
                    <a:pos x="114" y="121"/>
                  </a:cxn>
                  <a:cxn ang="0">
                    <a:pos x="113" y="116"/>
                  </a:cxn>
                  <a:cxn ang="0">
                    <a:pos x="109" y="110"/>
                  </a:cxn>
                  <a:cxn ang="0">
                    <a:pos x="104" y="106"/>
                  </a:cxn>
                  <a:cxn ang="0">
                    <a:pos x="97" y="103"/>
                  </a:cxn>
                  <a:cxn ang="0">
                    <a:pos x="90" y="102"/>
                  </a:cxn>
                  <a:cxn ang="0">
                    <a:pos x="82" y="103"/>
                  </a:cxn>
                  <a:cxn ang="0">
                    <a:pos x="6" y="188"/>
                  </a:cxn>
                  <a:cxn ang="0">
                    <a:pos x="4" y="194"/>
                  </a:cxn>
                  <a:cxn ang="0">
                    <a:pos x="4" y="201"/>
                  </a:cxn>
                  <a:cxn ang="0">
                    <a:pos x="4" y="205"/>
                  </a:cxn>
                  <a:cxn ang="0">
                    <a:pos x="5" y="210"/>
                  </a:cxn>
                  <a:cxn ang="0">
                    <a:pos x="6" y="214"/>
                  </a:cxn>
                  <a:cxn ang="0">
                    <a:pos x="6" y="218"/>
                  </a:cxn>
                  <a:cxn ang="0">
                    <a:pos x="6" y="220"/>
                  </a:cxn>
                  <a:cxn ang="0">
                    <a:pos x="6" y="301"/>
                  </a:cxn>
                  <a:cxn ang="0">
                    <a:pos x="90" y="311"/>
                  </a:cxn>
                </a:cxnLst>
                <a:rect l="0" t="0" r="r" b="b"/>
                <a:pathLst>
                  <a:path w="147" h="312">
                    <a:moveTo>
                      <a:pt x="90" y="311"/>
                    </a:moveTo>
                    <a:lnTo>
                      <a:pt x="81" y="300"/>
                    </a:lnTo>
                    <a:lnTo>
                      <a:pt x="81" y="245"/>
                    </a:lnTo>
                    <a:lnTo>
                      <a:pt x="146" y="174"/>
                    </a:lnTo>
                    <a:lnTo>
                      <a:pt x="146" y="16"/>
                    </a:lnTo>
                    <a:lnTo>
                      <a:pt x="145" y="12"/>
                    </a:lnTo>
                    <a:lnTo>
                      <a:pt x="143" y="8"/>
                    </a:lnTo>
                    <a:lnTo>
                      <a:pt x="140" y="6"/>
                    </a:lnTo>
                    <a:lnTo>
                      <a:pt x="137" y="4"/>
                    </a:lnTo>
                    <a:lnTo>
                      <a:pt x="134" y="2"/>
                    </a:lnTo>
                    <a:lnTo>
                      <a:pt x="130" y="1"/>
                    </a:lnTo>
                    <a:lnTo>
                      <a:pt x="126" y="0"/>
                    </a:lnTo>
                    <a:lnTo>
                      <a:pt x="122" y="0"/>
                    </a:lnTo>
                    <a:lnTo>
                      <a:pt x="118" y="0"/>
                    </a:lnTo>
                    <a:lnTo>
                      <a:pt x="114" y="1"/>
                    </a:lnTo>
                    <a:lnTo>
                      <a:pt x="110" y="2"/>
                    </a:lnTo>
                    <a:lnTo>
                      <a:pt x="107" y="4"/>
                    </a:lnTo>
                    <a:lnTo>
                      <a:pt x="104" y="6"/>
                    </a:lnTo>
                    <a:lnTo>
                      <a:pt x="101" y="8"/>
                    </a:lnTo>
                    <a:lnTo>
                      <a:pt x="98" y="12"/>
                    </a:lnTo>
                    <a:lnTo>
                      <a:pt x="97" y="16"/>
                    </a:lnTo>
                    <a:lnTo>
                      <a:pt x="97" y="96"/>
                    </a:lnTo>
                    <a:lnTo>
                      <a:pt x="101" y="98"/>
                    </a:lnTo>
                    <a:lnTo>
                      <a:pt x="104" y="101"/>
                    </a:lnTo>
                    <a:lnTo>
                      <a:pt x="107" y="103"/>
                    </a:lnTo>
                    <a:lnTo>
                      <a:pt x="110" y="106"/>
                    </a:lnTo>
                    <a:lnTo>
                      <a:pt x="113" y="107"/>
                    </a:lnTo>
                    <a:lnTo>
                      <a:pt x="114" y="110"/>
                    </a:lnTo>
                    <a:lnTo>
                      <a:pt x="116" y="112"/>
                    </a:lnTo>
                    <a:lnTo>
                      <a:pt x="117" y="115"/>
                    </a:lnTo>
                    <a:lnTo>
                      <a:pt x="117" y="117"/>
                    </a:lnTo>
                    <a:lnTo>
                      <a:pt x="118" y="119"/>
                    </a:lnTo>
                    <a:lnTo>
                      <a:pt x="118" y="121"/>
                    </a:lnTo>
                    <a:lnTo>
                      <a:pt x="118" y="123"/>
                    </a:lnTo>
                    <a:lnTo>
                      <a:pt x="118" y="126"/>
                    </a:lnTo>
                    <a:lnTo>
                      <a:pt x="117" y="128"/>
                    </a:lnTo>
                    <a:lnTo>
                      <a:pt x="117" y="129"/>
                    </a:lnTo>
                    <a:lnTo>
                      <a:pt x="116" y="131"/>
                    </a:lnTo>
                    <a:lnTo>
                      <a:pt x="113" y="134"/>
                    </a:lnTo>
                    <a:lnTo>
                      <a:pt x="111" y="138"/>
                    </a:lnTo>
                    <a:lnTo>
                      <a:pt x="109" y="142"/>
                    </a:lnTo>
                    <a:lnTo>
                      <a:pt x="106" y="144"/>
                    </a:lnTo>
                    <a:lnTo>
                      <a:pt x="103" y="147"/>
                    </a:lnTo>
                    <a:lnTo>
                      <a:pt x="101" y="151"/>
                    </a:lnTo>
                    <a:lnTo>
                      <a:pt x="98" y="154"/>
                    </a:lnTo>
                    <a:lnTo>
                      <a:pt x="95" y="156"/>
                    </a:lnTo>
                    <a:lnTo>
                      <a:pt x="93" y="159"/>
                    </a:lnTo>
                    <a:lnTo>
                      <a:pt x="90" y="162"/>
                    </a:lnTo>
                    <a:lnTo>
                      <a:pt x="87" y="165"/>
                    </a:lnTo>
                    <a:lnTo>
                      <a:pt x="84" y="168"/>
                    </a:lnTo>
                    <a:lnTo>
                      <a:pt x="82" y="170"/>
                    </a:lnTo>
                    <a:lnTo>
                      <a:pt x="79" y="173"/>
                    </a:lnTo>
                    <a:lnTo>
                      <a:pt x="76" y="176"/>
                    </a:lnTo>
                    <a:lnTo>
                      <a:pt x="74" y="179"/>
                    </a:lnTo>
                    <a:lnTo>
                      <a:pt x="71" y="176"/>
                    </a:lnTo>
                    <a:lnTo>
                      <a:pt x="110" y="133"/>
                    </a:lnTo>
                    <a:lnTo>
                      <a:pt x="112" y="131"/>
                    </a:lnTo>
                    <a:lnTo>
                      <a:pt x="113" y="128"/>
                    </a:lnTo>
                    <a:lnTo>
                      <a:pt x="114" y="125"/>
                    </a:lnTo>
                    <a:lnTo>
                      <a:pt x="114" y="121"/>
                    </a:lnTo>
                    <a:lnTo>
                      <a:pt x="113" y="118"/>
                    </a:lnTo>
                    <a:lnTo>
                      <a:pt x="113" y="116"/>
                    </a:lnTo>
                    <a:lnTo>
                      <a:pt x="111" y="113"/>
                    </a:lnTo>
                    <a:lnTo>
                      <a:pt x="109" y="110"/>
                    </a:lnTo>
                    <a:lnTo>
                      <a:pt x="106" y="107"/>
                    </a:lnTo>
                    <a:lnTo>
                      <a:pt x="104" y="106"/>
                    </a:lnTo>
                    <a:lnTo>
                      <a:pt x="101" y="104"/>
                    </a:lnTo>
                    <a:lnTo>
                      <a:pt x="97" y="103"/>
                    </a:lnTo>
                    <a:lnTo>
                      <a:pt x="94" y="102"/>
                    </a:lnTo>
                    <a:lnTo>
                      <a:pt x="90" y="102"/>
                    </a:lnTo>
                    <a:lnTo>
                      <a:pt x="86" y="102"/>
                    </a:lnTo>
                    <a:lnTo>
                      <a:pt x="82" y="103"/>
                    </a:lnTo>
                    <a:lnTo>
                      <a:pt x="6" y="184"/>
                    </a:lnTo>
                    <a:lnTo>
                      <a:pt x="6" y="188"/>
                    </a:lnTo>
                    <a:lnTo>
                      <a:pt x="5" y="192"/>
                    </a:lnTo>
                    <a:lnTo>
                      <a:pt x="4" y="194"/>
                    </a:lnTo>
                    <a:lnTo>
                      <a:pt x="4" y="198"/>
                    </a:lnTo>
                    <a:lnTo>
                      <a:pt x="4" y="201"/>
                    </a:lnTo>
                    <a:lnTo>
                      <a:pt x="4" y="204"/>
                    </a:lnTo>
                    <a:lnTo>
                      <a:pt x="4" y="205"/>
                    </a:lnTo>
                    <a:lnTo>
                      <a:pt x="4" y="208"/>
                    </a:lnTo>
                    <a:lnTo>
                      <a:pt x="5" y="210"/>
                    </a:lnTo>
                    <a:lnTo>
                      <a:pt x="5" y="212"/>
                    </a:lnTo>
                    <a:lnTo>
                      <a:pt x="6" y="214"/>
                    </a:lnTo>
                    <a:lnTo>
                      <a:pt x="6" y="216"/>
                    </a:lnTo>
                    <a:lnTo>
                      <a:pt x="6" y="218"/>
                    </a:lnTo>
                    <a:lnTo>
                      <a:pt x="6" y="218"/>
                    </a:lnTo>
                    <a:lnTo>
                      <a:pt x="6" y="220"/>
                    </a:lnTo>
                    <a:lnTo>
                      <a:pt x="6" y="221"/>
                    </a:lnTo>
                    <a:lnTo>
                      <a:pt x="6" y="301"/>
                    </a:lnTo>
                    <a:lnTo>
                      <a:pt x="0" y="310"/>
                    </a:lnTo>
                    <a:lnTo>
                      <a:pt x="90" y="31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1" name="Freeform 103"/>
              <p:cNvSpPr>
                <a:spLocks/>
              </p:cNvSpPr>
              <p:nvPr/>
            </p:nvSpPr>
            <p:spPr bwMode="auto">
              <a:xfrm>
                <a:off x="5942" y="3555"/>
                <a:ext cx="152" cy="318"/>
              </a:xfrm>
              <a:custGeom>
                <a:avLst/>
                <a:gdLst/>
                <a:ahLst/>
                <a:cxnLst>
                  <a:cxn ang="0">
                    <a:pos x="84" y="306"/>
                  </a:cxn>
                  <a:cxn ang="0">
                    <a:pos x="151" y="177"/>
                  </a:cxn>
                  <a:cxn ang="0">
                    <a:pos x="150" y="12"/>
                  </a:cxn>
                  <a:cxn ang="0">
                    <a:pos x="145" y="6"/>
                  </a:cxn>
                  <a:cxn ang="0">
                    <a:pos x="139" y="2"/>
                  </a:cxn>
                  <a:cxn ang="0">
                    <a:pos x="130" y="0"/>
                  </a:cxn>
                  <a:cxn ang="0">
                    <a:pos x="122" y="0"/>
                  </a:cxn>
                  <a:cxn ang="0">
                    <a:pos x="114" y="2"/>
                  </a:cxn>
                  <a:cxn ang="0">
                    <a:pos x="108" y="6"/>
                  </a:cxn>
                  <a:cxn ang="0">
                    <a:pos x="102" y="12"/>
                  </a:cxn>
                  <a:cxn ang="0">
                    <a:pos x="100" y="98"/>
                  </a:cxn>
                  <a:cxn ang="0">
                    <a:pos x="108" y="103"/>
                  </a:cxn>
                  <a:cxn ang="0">
                    <a:pos x="114" y="108"/>
                  </a:cxn>
                  <a:cxn ang="0">
                    <a:pos x="118" y="112"/>
                  </a:cxn>
                  <a:cxn ang="0">
                    <a:pos x="121" y="117"/>
                  </a:cxn>
                  <a:cxn ang="0">
                    <a:pos x="122" y="122"/>
                  </a:cxn>
                  <a:cxn ang="0">
                    <a:pos x="122" y="125"/>
                  </a:cxn>
                  <a:cxn ang="0">
                    <a:pos x="121" y="130"/>
                  </a:cxn>
                  <a:cxn ang="0">
                    <a:pos x="120" y="133"/>
                  </a:cxn>
                  <a:cxn ang="0">
                    <a:pos x="115" y="141"/>
                  </a:cxn>
                  <a:cxn ang="0">
                    <a:pos x="110" y="147"/>
                  </a:cxn>
                  <a:cxn ang="0">
                    <a:pos x="104" y="154"/>
                  </a:cxn>
                  <a:cxn ang="0">
                    <a:pos x="98" y="159"/>
                  </a:cxn>
                  <a:cxn ang="0">
                    <a:pos x="93" y="165"/>
                  </a:cxn>
                  <a:cxn ang="0">
                    <a:pos x="87" y="171"/>
                  </a:cxn>
                  <a:cxn ang="0">
                    <a:pos x="82" y="176"/>
                  </a:cxn>
                  <a:cxn ang="0">
                    <a:pos x="76" y="182"/>
                  </a:cxn>
                  <a:cxn ang="0">
                    <a:pos x="113" y="136"/>
                  </a:cxn>
                  <a:cxn ang="0">
                    <a:pos x="117" y="130"/>
                  </a:cxn>
                  <a:cxn ang="0">
                    <a:pos x="118" y="124"/>
                  </a:cxn>
                  <a:cxn ang="0">
                    <a:pos x="117" y="118"/>
                  </a:cxn>
                  <a:cxn ang="0">
                    <a:pos x="112" y="112"/>
                  </a:cxn>
                  <a:cxn ang="0">
                    <a:pos x="108" y="108"/>
                  </a:cxn>
                  <a:cxn ang="0">
                    <a:pos x="100" y="105"/>
                  </a:cxn>
                  <a:cxn ang="0">
                    <a:pos x="93" y="104"/>
                  </a:cxn>
                  <a:cxn ang="0">
                    <a:pos x="85" y="105"/>
                  </a:cxn>
                  <a:cxn ang="0">
                    <a:pos x="6" y="192"/>
                  </a:cxn>
                  <a:cxn ang="0">
                    <a:pos x="4" y="198"/>
                  </a:cxn>
                  <a:cxn ang="0">
                    <a:pos x="4" y="205"/>
                  </a:cxn>
                  <a:cxn ang="0">
                    <a:pos x="4" y="209"/>
                  </a:cxn>
                  <a:cxn ang="0">
                    <a:pos x="5" y="214"/>
                  </a:cxn>
                  <a:cxn ang="0">
                    <a:pos x="6" y="218"/>
                  </a:cxn>
                  <a:cxn ang="0">
                    <a:pos x="7" y="222"/>
                  </a:cxn>
                  <a:cxn ang="0">
                    <a:pos x="7" y="225"/>
                  </a:cxn>
                  <a:cxn ang="0">
                    <a:pos x="7" y="307"/>
                  </a:cxn>
                  <a:cxn ang="0">
                    <a:pos x="93" y="317"/>
                  </a:cxn>
                </a:cxnLst>
                <a:rect l="0" t="0" r="r" b="b"/>
                <a:pathLst>
                  <a:path w="152" h="318">
                    <a:moveTo>
                      <a:pt x="93" y="317"/>
                    </a:moveTo>
                    <a:lnTo>
                      <a:pt x="84" y="306"/>
                    </a:lnTo>
                    <a:lnTo>
                      <a:pt x="84" y="250"/>
                    </a:lnTo>
                    <a:lnTo>
                      <a:pt x="151" y="177"/>
                    </a:lnTo>
                    <a:lnTo>
                      <a:pt x="151" y="16"/>
                    </a:lnTo>
                    <a:lnTo>
                      <a:pt x="150" y="12"/>
                    </a:lnTo>
                    <a:lnTo>
                      <a:pt x="148" y="8"/>
                    </a:lnTo>
                    <a:lnTo>
                      <a:pt x="145" y="6"/>
                    </a:lnTo>
                    <a:lnTo>
                      <a:pt x="142" y="4"/>
                    </a:lnTo>
                    <a:lnTo>
                      <a:pt x="139" y="2"/>
                    </a:lnTo>
                    <a:lnTo>
                      <a:pt x="135" y="1"/>
                    </a:lnTo>
                    <a:lnTo>
                      <a:pt x="130" y="0"/>
                    </a:lnTo>
                    <a:lnTo>
                      <a:pt x="126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4" y="2"/>
                    </a:lnTo>
                    <a:lnTo>
                      <a:pt x="111" y="4"/>
                    </a:lnTo>
                    <a:lnTo>
                      <a:pt x="108" y="6"/>
                    </a:lnTo>
                    <a:lnTo>
                      <a:pt x="104" y="8"/>
                    </a:lnTo>
                    <a:lnTo>
                      <a:pt x="102" y="12"/>
                    </a:lnTo>
                    <a:lnTo>
                      <a:pt x="100" y="16"/>
                    </a:lnTo>
                    <a:lnTo>
                      <a:pt x="100" y="98"/>
                    </a:lnTo>
                    <a:lnTo>
                      <a:pt x="104" y="100"/>
                    </a:lnTo>
                    <a:lnTo>
                      <a:pt x="108" y="103"/>
                    </a:lnTo>
                    <a:lnTo>
                      <a:pt x="111" y="105"/>
                    </a:lnTo>
                    <a:lnTo>
                      <a:pt x="114" y="108"/>
                    </a:lnTo>
                    <a:lnTo>
                      <a:pt x="117" y="109"/>
                    </a:lnTo>
                    <a:lnTo>
                      <a:pt x="118" y="112"/>
                    </a:lnTo>
                    <a:lnTo>
                      <a:pt x="120" y="114"/>
                    </a:lnTo>
                    <a:lnTo>
                      <a:pt x="121" y="117"/>
                    </a:lnTo>
                    <a:lnTo>
                      <a:pt x="121" y="119"/>
                    </a:lnTo>
                    <a:lnTo>
                      <a:pt x="122" y="122"/>
                    </a:lnTo>
                    <a:lnTo>
                      <a:pt x="122" y="124"/>
                    </a:lnTo>
                    <a:lnTo>
                      <a:pt x="122" y="125"/>
                    </a:lnTo>
                    <a:lnTo>
                      <a:pt x="122" y="128"/>
                    </a:lnTo>
                    <a:lnTo>
                      <a:pt x="121" y="130"/>
                    </a:lnTo>
                    <a:lnTo>
                      <a:pt x="121" y="131"/>
                    </a:lnTo>
                    <a:lnTo>
                      <a:pt x="120" y="133"/>
                    </a:lnTo>
                    <a:lnTo>
                      <a:pt x="117" y="137"/>
                    </a:lnTo>
                    <a:lnTo>
                      <a:pt x="115" y="141"/>
                    </a:lnTo>
                    <a:lnTo>
                      <a:pt x="112" y="144"/>
                    </a:lnTo>
                    <a:lnTo>
                      <a:pt x="110" y="147"/>
                    </a:lnTo>
                    <a:lnTo>
                      <a:pt x="107" y="150"/>
                    </a:lnTo>
                    <a:lnTo>
                      <a:pt x="104" y="154"/>
                    </a:lnTo>
                    <a:lnTo>
                      <a:pt x="102" y="157"/>
                    </a:lnTo>
                    <a:lnTo>
                      <a:pt x="98" y="159"/>
                    </a:lnTo>
                    <a:lnTo>
                      <a:pt x="96" y="162"/>
                    </a:lnTo>
                    <a:lnTo>
                      <a:pt x="93" y="165"/>
                    </a:lnTo>
                    <a:lnTo>
                      <a:pt x="90" y="168"/>
                    </a:lnTo>
                    <a:lnTo>
                      <a:pt x="87" y="171"/>
                    </a:lnTo>
                    <a:lnTo>
                      <a:pt x="85" y="174"/>
                    </a:lnTo>
                    <a:lnTo>
                      <a:pt x="82" y="176"/>
                    </a:lnTo>
                    <a:lnTo>
                      <a:pt x="79" y="179"/>
                    </a:lnTo>
                    <a:lnTo>
                      <a:pt x="76" y="182"/>
                    </a:lnTo>
                    <a:lnTo>
                      <a:pt x="74" y="179"/>
                    </a:lnTo>
                    <a:lnTo>
                      <a:pt x="113" y="136"/>
                    </a:lnTo>
                    <a:lnTo>
                      <a:pt x="116" y="133"/>
                    </a:lnTo>
                    <a:lnTo>
                      <a:pt x="117" y="130"/>
                    </a:lnTo>
                    <a:lnTo>
                      <a:pt x="118" y="127"/>
                    </a:lnTo>
                    <a:lnTo>
                      <a:pt x="118" y="124"/>
                    </a:lnTo>
                    <a:lnTo>
                      <a:pt x="117" y="121"/>
                    </a:lnTo>
                    <a:lnTo>
                      <a:pt x="117" y="118"/>
                    </a:lnTo>
                    <a:lnTo>
                      <a:pt x="115" y="115"/>
                    </a:lnTo>
                    <a:lnTo>
                      <a:pt x="112" y="112"/>
                    </a:lnTo>
                    <a:lnTo>
                      <a:pt x="110" y="109"/>
                    </a:lnTo>
                    <a:lnTo>
                      <a:pt x="108" y="108"/>
                    </a:lnTo>
                    <a:lnTo>
                      <a:pt x="104" y="106"/>
                    </a:lnTo>
                    <a:lnTo>
                      <a:pt x="100" y="105"/>
                    </a:lnTo>
                    <a:lnTo>
                      <a:pt x="97" y="104"/>
                    </a:lnTo>
                    <a:lnTo>
                      <a:pt x="93" y="104"/>
                    </a:lnTo>
                    <a:lnTo>
                      <a:pt x="89" y="104"/>
                    </a:lnTo>
                    <a:lnTo>
                      <a:pt x="85" y="105"/>
                    </a:lnTo>
                    <a:lnTo>
                      <a:pt x="7" y="188"/>
                    </a:lnTo>
                    <a:lnTo>
                      <a:pt x="6" y="192"/>
                    </a:lnTo>
                    <a:lnTo>
                      <a:pt x="5" y="195"/>
                    </a:lnTo>
                    <a:lnTo>
                      <a:pt x="4" y="198"/>
                    </a:lnTo>
                    <a:lnTo>
                      <a:pt x="4" y="202"/>
                    </a:lnTo>
                    <a:lnTo>
                      <a:pt x="4" y="205"/>
                    </a:lnTo>
                    <a:lnTo>
                      <a:pt x="4" y="208"/>
                    </a:lnTo>
                    <a:lnTo>
                      <a:pt x="4" y="209"/>
                    </a:lnTo>
                    <a:lnTo>
                      <a:pt x="4" y="212"/>
                    </a:lnTo>
                    <a:lnTo>
                      <a:pt x="5" y="214"/>
                    </a:lnTo>
                    <a:lnTo>
                      <a:pt x="5" y="216"/>
                    </a:lnTo>
                    <a:lnTo>
                      <a:pt x="6" y="218"/>
                    </a:lnTo>
                    <a:lnTo>
                      <a:pt x="6" y="220"/>
                    </a:lnTo>
                    <a:lnTo>
                      <a:pt x="7" y="222"/>
                    </a:lnTo>
                    <a:lnTo>
                      <a:pt x="7" y="223"/>
                    </a:lnTo>
                    <a:lnTo>
                      <a:pt x="7" y="225"/>
                    </a:lnTo>
                    <a:lnTo>
                      <a:pt x="7" y="225"/>
                    </a:lnTo>
                    <a:lnTo>
                      <a:pt x="7" y="307"/>
                    </a:lnTo>
                    <a:lnTo>
                      <a:pt x="0" y="316"/>
                    </a:lnTo>
                    <a:lnTo>
                      <a:pt x="93" y="317"/>
                    </a:lnTo>
                  </a:path>
                </a:pathLst>
              </a:custGeom>
              <a:solidFill>
                <a:srgbClr val="008000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2" name="Freeform 104"/>
              <p:cNvSpPr>
                <a:spLocks/>
              </p:cNvSpPr>
              <p:nvPr/>
            </p:nvSpPr>
            <p:spPr bwMode="auto">
              <a:xfrm>
                <a:off x="5765" y="3554"/>
                <a:ext cx="146" cy="315"/>
              </a:xfrm>
              <a:custGeom>
                <a:avLst/>
                <a:gdLst/>
                <a:ahLst/>
                <a:cxnLst>
                  <a:cxn ang="0">
                    <a:pos x="65" y="300"/>
                  </a:cxn>
                  <a:cxn ang="0">
                    <a:pos x="0" y="174"/>
                  </a:cxn>
                  <a:cxn ang="0">
                    <a:pos x="1" y="12"/>
                  </a:cxn>
                  <a:cxn ang="0">
                    <a:pos x="6" y="6"/>
                  </a:cxn>
                  <a:cxn ang="0">
                    <a:pos x="12" y="2"/>
                  </a:cxn>
                  <a:cxn ang="0">
                    <a:pos x="20" y="0"/>
                  </a:cxn>
                  <a:cxn ang="0">
                    <a:pos x="28" y="0"/>
                  </a:cxn>
                  <a:cxn ang="0">
                    <a:pos x="36" y="2"/>
                  </a:cxn>
                  <a:cxn ang="0">
                    <a:pos x="42" y="6"/>
                  </a:cxn>
                  <a:cxn ang="0">
                    <a:pos x="48" y="12"/>
                  </a:cxn>
                  <a:cxn ang="0">
                    <a:pos x="49" y="96"/>
                  </a:cxn>
                  <a:cxn ang="0">
                    <a:pos x="42" y="101"/>
                  </a:cxn>
                  <a:cxn ang="0">
                    <a:pos x="36" y="106"/>
                  </a:cxn>
                  <a:cxn ang="0">
                    <a:pos x="32" y="110"/>
                  </a:cxn>
                  <a:cxn ang="0">
                    <a:pos x="29" y="115"/>
                  </a:cxn>
                  <a:cxn ang="0">
                    <a:pos x="28" y="119"/>
                  </a:cxn>
                  <a:cxn ang="0">
                    <a:pos x="28" y="123"/>
                  </a:cxn>
                  <a:cxn ang="0">
                    <a:pos x="29" y="128"/>
                  </a:cxn>
                  <a:cxn ang="0">
                    <a:pos x="30" y="131"/>
                  </a:cxn>
                  <a:cxn ang="0">
                    <a:pos x="35" y="138"/>
                  </a:cxn>
                  <a:cxn ang="0">
                    <a:pos x="40" y="144"/>
                  </a:cxn>
                  <a:cxn ang="0">
                    <a:pos x="45" y="151"/>
                  </a:cxn>
                  <a:cxn ang="0">
                    <a:pos x="51" y="156"/>
                  </a:cxn>
                  <a:cxn ang="0">
                    <a:pos x="56" y="162"/>
                  </a:cxn>
                  <a:cxn ang="0">
                    <a:pos x="62" y="168"/>
                  </a:cxn>
                  <a:cxn ang="0">
                    <a:pos x="67" y="173"/>
                  </a:cxn>
                  <a:cxn ang="0">
                    <a:pos x="72" y="179"/>
                  </a:cxn>
                  <a:cxn ang="0">
                    <a:pos x="37" y="133"/>
                  </a:cxn>
                  <a:cxn ang="0">
                    <a:pos x="33" y="128"/>
                  </a:cxn>
                  <a:cxn ang="0">
                    <a:pos x="32" y="121"/>
                  </a:cxn>
                  <a:cxn ang="0">
                    <a:pos x="33" y="116"/>
                  </a:cxn>
                  <a:cxn ang="0">
                    <a:pos x="37" y="110"/>
                  </a:cxn>
                  <a:cxn ang="0">
                    <a:pos x="42" y="106"/>
                  </a:cxn>
                  <a:cxn ang="0">
                    <a:pos x="49" y="103"/>
                  </a:cxn>
                  <a:cxn ang="0">
                    <a:pos x="56" y="102"/>
                  </a:cxn>
                  <a:cxn ang="0">
                    <a:pos x="64" y="103"/>
                  </a:cxn>
                  <a:cxn ang="0">
                    <a:pos x="140" y="188"/>
                  </a:cxn>
                  <a:cxn ang="0">
                    <a:pos x="142" y="194"/>
                  </a:cxn>
                  <a:cxn ang="0">
                    <a:pos x="142" y="201"/>
                  </a:cxn>
                  <a:cxn ang="0">
                    <a:pos x="142" y="206"/>
                  </a:cxn>
                  <a:cxn ang="0">
                    <a:pos x="141" y="210"/>
                  </a:cxn>
                  <a:cxn ang="0">
                    <a:pos x="140" y="214"/>
                  </a:cxn>
                  <a:cxn ang="0">
                    <a:pos x="140" y="218"/>
                  </a:cxn>
                  <a:cxn ang="0">
                    <a:pos x="140" y="220"/>
                  </a:cxn>
                  <a:cxn ang="0">
                    <a:pos x="140" y="301"/>
                  </a:cxn>
                  <a:cxn ang="0">
                    <a:pos x="60" y="312"/>
                  </a:cxn>
                </a:cxnLst>
                <a:rect l="0" t="0" r="r" b="b"/>
                <a:pathLst>
                  <a:path w="147" h="313">
                    <a:moveTo>
                      <a:pt x="60" y="312"/>
                    </a:moveTo>
                    <a:lnTo>
                      <a:pt x="65" y="300"/>
                    </a:lnTo>
                    <a:lnTo>
                      <a:pt x="65" y="245"/>
                    </a:lnTo>
                    <a:lnTo>
                      <a:pt x="0" y="174"/>
                    </a:lnTo>
                    <a:lnTo>
                      <a:pt x="0" y="16"/>
                    </a:lnTo>
                    <a:lnTo>
                      <a:pt x="1" y="12"/>
                    </a:lnTo>
                    <a:lnTo>
                      <a:pt x="3" y="8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2" y="2"/>
                    </a:lnTo>
                    <a:lnTo>
                      <a:pt x="16" y="1"/>
                    </a:lnTo>
                    <a:lnTo>
                      <a:pt x="20" y="0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32" y="1"/>
                    </a:lnTo>
                    <a:lnTo>
                      <a:pt x="36" y="2"/>
                    </a:lnTo>
                    <a:lnTo>
                      <a:pt x="39" y="4"/>
                    </a:lnTo>
                    <a:lnTo>
                      <a:pt x="42" y="6"/>
                    </a:lnTo>
                    <a:lnTo>
                      <a:pt x="45" y="8"/>
                    </a:lnTo>
                    <a:lnTo>
                      <a:pt x="48" y="12"/>
                    </a:lnTo>
                    <a:lnTo>
                      <a:pt x="49" y="16"/>
                    </a:lnTo>
                    <a:lnTo>
                      <a:pt x="49" y="96"/>
                    </a:lnTo>
                    <a:lnTo>
                      <a:pt x="45" y="99"/>
                    </a:lnTo>
                    <a:lnTo>
                      <a:pt x="42" y="101"/>
                    </a:lnTo>
                    <a:lnTo>
                      <a:pt x="39" y="103"/>
                    </a:lnTo>
                    <a:lnTo>
                      <a:pt x="36" y="106"/>
                    </a:lnTo>
                    <a:lnTo>
                      <a:pt x="33" y="107"/>
                    </a:lnTo>
                    <a:lnTo>
                      <a:pt x="32" y="110"/>
                    </a:lnTo>
                    <a:lnTo>
                      <a:pt x="30" y="112"/>
                    </a:lnTo>
                    <a:lnTo>
                      <a:pt x="29" y="115"/>
                    </a:lnTo>
                    <a:lnTo>
                      <a:pt x="29" y="117"/>
                    </a:lnTo>
                    <a:lnTo>
                      <a:pt x="28" y="119"/>
                    </a:lnTo>
                    <a:lnTo>
                      <a:pt x="28" y="121"/>
                    </a:lnTo>
                    <a:lnTo>
                      <a:pt x="28" y="123"/>
                    </a:lnTo>
                    <a:lnTo>
                      <a:pt x="28" y="126"/>
                    </a:lnTo>
                    <a:lnTo>
                      <a:pt x="29" y="128"/>
                    </a:lnTo>
                    <a:lnTo>
                      <a:pt x="29" y="129"/>
                    </a:lnTo>
                    <a:lnTo>
                      <a:pt x="30" y="131"/>
                    </a:lnTo>
                    <a:lnTo>
                      <a:pt x="33" y="134"/>
                    </a:lnTo>
                    <a:lnTo>
                      <a:pt x="35" y="138"/>
                    </a:lnTo>
                    <a:lnTo>
                      <a:pt x="37" y="142"/>
                    </a:lnTo>
                    <a:lnTo>
                      <a:pt x="40" y="144"/>
                    </a:lnTo>
                    <a:lnTo>
                      <a:pt x="43" y="147"/>
                    </a:lnTo>
                    <a:lnTo>
                      <a:pt x="45" y="151"/>
                    </a:lnTo>
                    <a:lnTo>
                      <a:pt x="48" y="154"/>
                    </a:lnTo>
                    <a:lnTo>
                      <a:pt x="51" y="156"/>
                    </a:lnTo>
                    <a:lnTo>
                      <a:pt x="53" y="159"/>
                    </a:lnTo>
                    <a:lnTo>
                      <a:pt x="56" y="162"/>
                    </a:lnTo>
                    <a:lnTo>
                      <a:pt x="59" y="165"/>
                    </a:lnTo>
                    <a:lnTo>
                      <a:pt x="62" y="168"/>
                    </a:lnTo>
                    <a:lnTo>
                      <a:pt x="64" y="170"/>
                    </a:lnTo>
                    <a:lnTo>
                      <a:pt x="67" y="173"/>
                    </a:lnTo>
                    <a:lnTo>
                      <a:pt x="70" y="176"/>
                    </a:lnTo>
                    <a:lnTo>
                      <a:pt x="72" y="179"/>
                    </a:lnTo>
                    <a:lnTo>
                      <a:pt x="75" y="176"/>
                    </a:lnTo>
                    <a:lnTo>
                      <a:pt x="37" y="133"/>
                    </a:lnTo>
                    <a:lnTo>
                      <a:pt x="34" y="131"/>
                    </a:lnTo>
                    <a:lnTo>
                      <a:pt x="33" y="128"/>
                    </a:lnTo>
                    <a:lnTo>
                      <a:pt x="32" y="125"/>
                    </a:lnTo>
                    <a:lnTo>
                      <a:pt x="32" y="121"/>
                    </a:lnTo>
                    <a:lnTo>
                      <a:pt x="33" y="119"/>
                    </a:lnTo>
                    <a:lnTo>
                      <a:pt x="33" y="116"/>
                    </a:lnTo>
                    <a:lnTo>
                      <a:pt x="35" y="113"/>
                    </a:lnTo>
                    <a:lnTo>
                      <a:pt x="37" y="110"/>
                    </a:lnTo>
                    <a:lnTo>
                      <a:pt x="40" y="107"/>
                    </a:lnTo>
                    <a:lnTo>
                      <a:pt x="42" y="106"/>
                    </a:lnTo>
                    <a:lnTo>
                      <a:pt x="45" y="104"/>
                    </a:lnTo>
                    <a:lnTo>
                      <a:pt x="49" y="103"/>
                    </a:lnTo>
                    <a:lnTo>
                      <a:pt x="52" y="102"/>
                    </a:lnTo>
                    <a:lnTo>
                      <a:pt x="56" y="102"/>
                    </a:lnTo>
                    <a:lnTo>
                      <a:pt x="60" y="102"/>
                    </a:lnTo>
                    <a:lnTo>
                      <a:pt x="64" y="103"/>
                    </a:lnTo>
                    <a:lnTo>
                      <a:pt x="140" y="184"/>
                    </a:lnTo>
                    <a:lnTo>
                      <a:pt x="140" y="188"/>
                    </a:lnTo>
                    <a:lnTo>
                      <a:pt x="141" y="192"/>
                    </a:lnTo>
                    <a:lnTo>
                      <a:pt x="142" y="194"/>
                    </a:lnTo>
                    <a:lnTo>
                      <a:pt x="142" y="198"/>
                    </a:lnTo>
                    <a:lnTo>
                      <a:pt x="142" y="201"/>
                    </a:lnTo>
                    <a:lnTo>
                      <a:pt x="142" y="204"/>
                    </a:lnTo>
                    <a:lnTo>
                      <a:pt x="142" y="206"/>
                    </a:lnTo>
                    <a:lnTo>
                      <a:pt x="142" y="208"/>
                    </a:lnTo>
                    <a:lnTo>
                      <a:pt x="141" y="210"/>
                    </a:lnTo>
                    <a:lnTo>
                      <a:pt x="141" y="212"/>
                    </a:lnTo>
                    <a:lnTo>
                      <a:pt x="140" y="214"/>
                    </a:lnTo>
                    <a:lnTo>
                      <a:pt x="140" y="216"/>
                    </a:lnTo>
                    <a:lnTo>
                      <a:pt x="140" y="218"/>
                    </a:lnTo>
                    <a:lnTo>
                      <a:pt x="140" y="218"/>
                    </a:lnTo>
                    <a:lnTo>
                      <a:pt x="140" y="220"/>
                    </a:lnTo>
                    <a:lnTo>
                      <a:pt x="140" y="221"/>
                    </a:lnTo>
                    <a:lnTo>
                      <a:pt x="140" y="301"/>
                    </a:lnTo>
                    <a:lnTo>
                      <a:pt x="146" y="311"/>
                    </a:lnTo>
                    <a:lnTo>
                      <a:pt x="60" y="312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3" name="Freeform 105"/>
              <p:cNvSpPr>
                <a:spLocks/>
              </p:cNvSpPr>
              <p:nvPr/>
            </p:nvSpPr>
            <p:spPr bwMode="auto">
              <a:xfrm>
                <a:off x="5759" y="3554"/>
                <a:ext cx="152" cy="319"/>
              </a:xfrm>
              <a:custGeom>
                <a:avLst/>
                <a:gdLst/>
                <a:ahLst/>
                <a:cxnLst>
                  <a:cxn ang="0">
                    <a:pos x="67" y="306"/>
                  </a:cxn>
                  <a:cxn ang="0">
                    <a:pos x="0" y="177"/>
                  </a:cxn>
                  <a:cxn ang="0">
                    <a:pos x="1" y="12"/>
                  </a:cxn>
                  <a:cxn ang="0">
                    <a:pos x="6" y="6"/>
                  </a:cxn>
                  <a:cxn ang="0">
                    <a:pos x="12" y="2"/>
                  </a:cxn>
                  <a:cxn ang="0">
                    <a:pos x="21" y="0"/>
                  </a:cxn>
                  <a:cxn ang="0">
                    <a:pos x="29" y="0"/>
                  </a:cxn>
                  <a:cxn ang="0">
                    <a:pos x="37" y="2"/>
                  </a:cxn>
                  <a:cxn ang="0">
                    <a:pos x="43" y="6"/>
                  </a:cxn>
                  <a:cxn ang="0">
                    <a:pos x="49" y="12"/>
                  </a:cxn>
                  <a:cxn ang="0">
                    <a:pos x="51" y="98"/>
                  </a:cxn>
                  <a:cxn ang="0">
                    <a:pos x="43" y="103"/>
                  </a:cxn>
                  <a:cxn ang="0">
                    <a:pos x="37" y="108"/>
                  </a:cxn>
                  <a:cxn ang="0">
                    <a:pos x="33" y="112"/>
                  </a:cxn>
                  <a:cxn ang="0">
                    <a:pos x="30" y="117"/>
                  </a:cxn>
                  <a:cxn ang="0">
                    <a:pos x="29" y="122"/>
                  </a:cxn>
                  <a:cxn ang="0">
                    <a:pos x="29" y="126"/>
                  </a:cxn>
                  <a:cxn ang="0">
                    <a:pos x="30" y="130"/>
                  </a:cxn>
                  <a:cxn ang="0">
                    <a:pos x="31" y="133"/>
                  </a:cxn>
                  <a:cxn ang="0">
                    <a:pos x="36" y="141"/>
                  </a:cxn>
                  <a:cxn ang="0">
                    <a:pos x="41" y="147"/>
                  </a:cxn>
                  <a:cxn ang="0">
                    <a:pos x="47" y="154"/>
                  </a:cxn>
                  <a:cxn ang="0">
                    <a:pos x="53" y="159"/>
                  </a:cxn>
                  <a:cxn ang="0">
                    <a:pos x="58" y="165"/>
                  </a:cxn>
                  <a:cxn ang="0">
                    <a:pos x="64" y="171"/>
                  </a:cxn>
                  <a:cxn ang="0">
                    <a:pos x="69" y="176"/>
                  </a:cxn>
                  <a:cxn ang="0">
                    <a:pos x="75" y="182"/>
                  </a:cxn>
                  <a:cxn ang="0">
                    <a:pos x="38" y="136"/>
                  </a:cxn>
                  <a:cxn ang="0">
                    <a:pos x="34" y="130"/>
                  </a:cxn>
                  <a:cxn ang="0">
                    <a:pos x="33" y="124"/>
                  </a:cxn>
                  <a:cxn ang="0">
                    <a:pos x="34" y="118"/>
                  </a:cxn>
                  <a:cxn ang="0">
                    <a:pos x="39" y="112"/>
                  </a:cxn>
                  <a:cxn ang="0">
                    <a:pos x="43" y="108"/>
                  </a:cxn>
                  <a:cxn ang="0">
                    <a:pos x="51" y="105"/>
                  </a:cxn>
                  <a:cxn ang="0">
                    <a:pos x="58" y="104"/>
                  </a:cxn>
                  <a:cxn ang="0">
                    <a:pos x="66" y="105"/>
                  </a:cxn>
                  <a:cxn ang="0">
                    <a:pos x="145" y="192"/>
                  </a:cxn>
                  <a:cxn ang="0">
                    <a:pos x="147" y="198"/>
                  </a:cxn>
                  <a:cxn ang="0">
                    <a:pos x="147" y="205"/>
                  </a:cxn>
                  <a:cxn ang="0">
                    <a:pos x="147" y="209"/>
                  </a:cxn>
                  <a:cxn ang="0">
                    <a:pos x="146" y="214"/>
                  </a:cxn>
                  <a:cxn ang="0">
                    <a:pos x="145" y="218"/>
                  </a:cxn>
                  <a:cxn ang="0">
                    <a:pos x="144" y="222"/>
                  </a:cxn>
                  <a:cxn ang="0">
                    <a:pos x="144" y="225"/>
                  </a:cxn>
                  <a:cxn ang="0">
                    <a:pos x="144" y="307"/>
                  </a:cxn>
                  <a:cxn ang="0">
                    <a:pos x="62" y="318"/>
                  </a:cxn>
                </a:cxnLst>
                <a:rect l="0" t="0" r="r" b="b"/>
                <a:pathLst>
                  <a:path w="152" h="319">
                    <a:moveTo>
                      <a:pt x="62" y="318"/>
                    </a:moveTo>
                    <a:lnTo>
                      <a:pt x="67" y="306"/>
                    </a:lnTo>
                    <a:lnTo>
                      <a:pt x="67" y="250"/>
                    </a:lnTo>
                    <a:lnTo>
                      <a:pt x="0" y="177"/>
                    </a:lnTo>
                    <a:lnTo>
                      <a:pt x="0" y="16"/>
                    </a:lnTo>
                    <a:lnTo>
                      <a:pt x="1" y="12"/>
                    </a:lnTo>
                    <a:lnTo>
                      <a:pt x="3" y="8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2" y="2"/>
                    </a:lnTo>
                    <a:lnTo>
                      <a:pt x="16" y="1"/>
                    </a:lnTo>
                    <a:lnTo>
                      <a:pt x="21" y="0"/>
                    </a:lnTo>
                    <a:lnTo>
                      <a:pt x="25" y="0"/>
                    </a:lnTo>
                    <a:lnTo>
                      <a:pt x="29" y="0"/>
                    </a:lnTo>
                    <a:lnTo>
                      <a:pt x="33" y="1"/>
                    </a:lnTo>
                    <a:lnTo>
                      <a:pt x="37" y="2"/>
                    </a:lnTo>
                    <a:lnTo>
                      <a:pt x="40" y="4"/>
                    </a:lnTo>
                    <a:lnTo>
                      <a:pt x="43" y="6"/>
                    </a:lnTo>
                    <a:lnTo>
                      <a:pt x="47" y="8"/>
                    </a:lnTo>
                    <a:lnTo>
                      <a:pt x="49" y="12"/>
                    </a:lnTo>
                    <a:lnTo>
                      <a:pt x="51" y="16"/>
                    </a:lnTo>
                    <a:lnTo>
                      <a:pt x="51" y="98"/>
                    </a:lnTo>
                    <a:lnTo>
                      <a:pt x="47" y="101"/>
                    </a:lnTo>
                    <a:lnTo>
                      <a:pt x="43" y="103"/>
                    </a:lnTo>
                    <a:lnTo>
                      <a:pt x="40" y="105"/>
                    </a:lnTo>
                    <a:lnTo>
                      <a:pt x="37" y="108"/>
                    </a:lnTo>
                    <a:lnTo>
                      <a:pt x="34" y="109"/>
                    </a:lnTo>
                    <a:lnTo>
                      <a:pt x="33" y="112"/>
                    </a:lnTo>
                    <a:lnTo>
                      <a:pt x="31" y="114"/>
                    </a:lnTo>
                    <a:lnTo>
                      <a:pt x="30" y="117"/>
                    </a:lnTo>
                    <a:lnTo>
                      <a:pt x="30" y="119"/>
                    </a:lnTo>
                    <a:lnTo>
                      <a:pt x="29" y="122"/>
                    </a:lnTo>
                    <a:lnTo>
                      <a:pt x="29" y="124"/>
                    </a:lnTo>
                    <a:lnTo>
                      <a:pt x="29" y="126"/>
                    </a:lnTo>
                    <a:lnTo>
                      <a:pt x="29" y="128"/>
                    </a:lnTo>
                    <a:lnTo>
                      <a:pt x="30" y="130"/>
                    </a:lnTo>
                    <a:lnTo>
                      <a:pt x="30" y="131"/>
                    </a:lnTo>
                    <a:lnTo>
                      <a:pt x="31" y="133"/>
                    </a:lnTo>
                    <a:lnTo>
                      <a:pt x="34" y="137"/>
                    </a:lnTo>
                    <a:lnTo>
                      <a:pt x="36" y="141"/>
                    </a:lnTo>
                    <a:lnTo>
                      <a:pt x="39" y="144"/>
                    </a:lnTo>
                    <a:lnTo>
                      <a:pt x="41" y="147"/>
                    </a:lnTo>
                    <a:lnTo>
                      <a:pt x="44" y="150"/>
                    </a:lnTo>
                    <a:lnTo>
                      <a:pt x="47" y="154"/>
                    </a:lnTo>
                    <a:lnTo>
                      <a:pt x="49" y="157"/>
                    </a:lnTo>
                    <a:lnTo>
                      <a:pt x="53" y="159"/>
                    </a:lnTo>
                    <a:lnTo>
                      <a:pt x="55" y="162"/>
                    </a:lnTo>
                    <a:lnTo>
                      <a:pt x="58" y="165"/>
                    </a:lnTo>
                    <a:lnTo>
                      <a:pt x="61" y="168"/>
                    </a:lnTo>
                    <a:lnTo>
                      <a:pt x="64" y="171"/>
                    </a:lnTo>
                    <a:lnTo>
                      <a:pt x="66" y="174"/>
                    </a:lnTo>
                    <a:lnTo>
                      <a:pt x="69" y="176"/>
                    </a:lnTo>
                    <a:lnTo>
                      <a:pt x="72" y="179"/>
                    </a:lnTo>
                    <a:lnTo>
                      <a:pt x="75" y="182"/>
                    </a:lnTo>
                    <a:lnTo>
                      <a:pt x="77" y="179"/>
                    </a:lnTo>
                    <a:lnTo>
                      <a:pt x="38" y="136"/>
                    </a:lnTo>
                    <a:lnTo>
                      <a:pt x="35" y="133"/>
                    </a:lnTo>
                    <a:lnTo>
                      <a:pt x="34" y="130"/>
                    </a:lnTo>
                    <a:lnTo>
                      <a:pt x="33" y="127"/>
                    </a:lnTo>
                    <a:lnTo>
                      <a:pt x="33" y="124"/>
                    </a:lnTo>
                    <a:lnTo>
                      <a:pt x="34" y="121"/>
                    </a:lnTo>
                    <a:lnTo>
                      <a:pt x="34" y="118"/>
                    </a:lnTo>
                    <a:lnTo>
                      <a:pt x="36" y="115"/>
                    </a:lnTo>
                    <a:lnTo>
                      <a:pt x="39" y="112"/>
                    </a:lnTo>
                    <a:lnTo>
                      <a:pt x="41" y="109"/>
                    </a:lnTo>
                    <a:lnTo>
                      <a:pt x="43" y="108"/>
                    </a:lnTo>
                    <a:lnTo>
                      <a:pt x="47" y="106"/>
                    </a:lnTo>
                    <a:lnTo>
                      <a:pt x="51" y="105"/>
                    </a:lnTo>
                    <a:lnTo>
                      <a:pt x="54" y="104"/>
                    </a:lnTo>
                    <a:lnTo>
                      <a:pt x="58" y="104"/>
                    </a:lnTo>
                    <a:lnTo>
                      <a:pt x="62" y="104"/>
                    </a:lnTo>
                    <a:lnTo>
                      <a:pt x="66" y="105"/>
                    </a:lnTo>
                    <a:lnTo>
                      <a:pt x="144" y="188"/>
                    </a:lnTo>
                    <a:lnTo>
                      <a:pt x="145" y="192"/>
                    </a:lnTo>
                    <a:lnTo>
                      <a:pt x="146" y="195"/>
                    </a:lnTo>
                    <a:lnTo>
                      <a:pt x="147" y="198"/>
                    </a:lnTo>
                    <a:lnTo>
                      <a:pt x="147" y="202"/>
                    </a:lnTo>
                    <a:lnTo>
                      <a:pt x="147" y="205"/>
                    </a:lnTo>
                    <a:lnTo>
                      <a:pt x="147" y="208"/>
                    </a:lnTo>
                    <a:lnTo>
                      <a:pt x="147" y="209"/>
                    </a:lnTo>
                    <a:lnTo>
                      <a:pt x="147" y="212"/>
                    </a:lnTo>
                    <a:lnTo>
                      <a:pt x="146" y="214"/>
                    </a:lnTo>
                    <a:lnTo>
                      <a:pt x="146" y="216"/>
                    </a:lnTo>
                    <a:lnTo>
                      <a:pt x="145" y="218"/>
                    </a:lnTo>
                    <a:lnTo>
                      <a:pt x="145" y="220"/>
                    </a:lnTo>
                    <a:lnTo>
                      <a:pt x="144" y="222"/>
                    </a:lnTo>
                    <a:lnTo>
                      <a:pt x="144" y="223"/>
                    </a:lnTo>
                    <a:lnTo>
                      <a:pt x="144" y="225"/>
                    </a:lnTo>
                    <a:lnTo>
                      <a:pt x="144" y="226"/>
                    </a:lnTo>
                    <a:lnTo>
                      <a:pt x="144" y="307"/>
                    </a:lnTo>
                    <a:lnTo>
                      <a:pt x="151" y="317"/>
                    </a:lnTo>
                    <a:lnTo>
                      <a:pt x="62" y="318"/>
                    </a:lnTo>
                  </a:path>
                </a:pathLst>
              </a:custGeom>
              <a:solidFill>
                <a:srgbClr val="008000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22" name="Grupo 37"/>
          <p:cNvGrpSpPr>
            <a:grpSpLocks/>
          </p:cNvGrpSpPr>
          <p:nvPr/>
        </p:nvGrpSpPr>
        <p:grpSpPr bwMode="auto">
          <a:xfrm>
            <a:off x="-1315792" y="2626801"/>
            <a:ext cx="3934931" cy="3349590"/>
            <a:chOff x="3631332" y="1700696"/>
            <a:chExt cx="3511826" cy="3545634"/>
          </a:xfrm>
        </p:grpSpPr>
        <p:sp>
          <p:nvSpPr>
            <p:cNvPr id="75" name="Forma livre 74"/>
            <p:cNvSpPr/>
            <p:nvPr/>
          </p:nvSpPr>
          <p:spPr>
            <a:xfrm>
              <a:off x="3631332" y="1700696"/>
              <a:ext cx="3511826" cy="2469082"/>
            </a:xfrm>
            <a:custGeom>
              <a:avLst/>
              <a:gdLst>
                <a:gd name="connsiteX0" fmla="*/ 0 w 3511826"/>
                <a:gd name="connsiteY0" fmla="*/ 2394226 h 2469322"/>
                <a:gd name="connsiteX1" fmla="*/ 689113 w 3511826"/>
                <a:gd name="connsiteY1" fmla="*/ 2327965 h 2469322"/>
                <a:gd name="connsiteX2" fmla="*/ 1139687 w 3511826"/>
                <a:gd name="connsiteY2" fmla="*/ 1546087 h 2469322"/>
                <a:gd name="connsiteX3" fmla="*/ 1590261 w 3511826"/>
                <a:gd name="connsiteY3" fmla="*/ 538921 h 2469322"/>
                <a:gd name="connsiteX4" fmla="*/ 1895061 w 3511826"/>
                <a:gd name="connsiteY4" fmla="*/ 167861 h 2469322"/>
                <a:gd name="connsiteX5" fmla="*/ 2305878 w 3511826"/>
                <a:gd name="connsiteY5" fmla="*/ 22087 h 2469322"/>
                <a:gd name="connsiteX6" fmla="*/ 2716695 w 3511826"/>
                <a:gd name="connsiteY6" fmla="*/ 35339 h 2469322"/>
                <a:gd name="connsiteX7" fmla="*/ 3193774 w 3511826"/>
                <a:gd name="connsiteY7" fmla="*/ 167861 h 2469322"/>
                <a:gd name="connsiteX8" fmla="*/ 3511826 w 3511826"/>
                <a:gd name="connsiteY8" fmla="*/ 353391 h 2469322"/>
                <a:gd name="connsiteX9" fmla="*/ 3511826 w 3511826"/>
                <a:gd name="connsiteY9" fmla="*/ 353391 h 2469322"/>
                <a:gd name="connsiteX10" fmla="*/ 3511826 w 3511826"/>
                <a:gd name="connsiteY10" fmla="*/ 353391 h 246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11826" h="2469322">
                  <a:moveTo>
                    <a:pt x="0" y="2394226"/>
                  </a:moveTo>
                  <a:cubicBezTo>
                    <a:pt x="249582" y="2431774"/>
                    <a:pt x="499165" y="2469322"/>
                    <a:pt x="689113" y="2327965"/>
                  </a:cubicBezTo>
                  <a:cubicBezTo>
                    <a:pt x="879061" y="2186609"/>
                    <a:pt x="989496" y="1844261"/>
                    <a:pt x="1139687" y="1546087"/>
                  </a:cubicBezTo>
                  <a:cubicBezTo>
                    <a:pt x="1289878" y="1247913"/>
                    <a:pt x="1464365" y="768625"/>
                    <a:pt x="1590261" y="538921"/>
                  </a:cubicBezTo>
                  <a:cubicBezTo>
                    <a:pt x="1716157" y="309217"/>
                    <a:pt x="1775792" y="254000"/>
                    <a:pt x="1895061" y="167861"/>
                  </a:cubicBezTo>
                  <a:cubicBezTo>
                    <a:pt x="2014331" y="81722"/>
                    <a:pt x="2168939" y="44174"/>
                    <a:pt x="2305878" y="22087"/>
                  </a:cubicBezTo>
                  <a:cubicBezTo>
                    <a:pt x="2442817" y="0"/>
                    <a:pt x="2568712" y="11043"/>
                    <a:pt x="2716695" y="35339"/>
                  </a:cubicBezTo>
                  <a:cubicBezTo>
                    <a:pt x="2864678" y="59635"/>
                    <a:pt x="3061252" y="114852"/>
                    <a:pt x="3193774" y="167861"/>
                  </a:cubicBezTo>
                  <a:cubicBezTo>
                    <a:pt x="3326296" y="220870"/>
                    <a:pt x="3511826" y="353391"/>
                    <a:pt x="3511826" y="353391"/>
                  </a:cubicBezTo>
                  <a:lnTo>
                    <a:pt x="3511826" y="353391"/>
                  </a:lnTo>
                  <a:lnTo>
                    <a:pt x="3511826" y="353391"/>
                  </a:lnTo>
                </a:path>
              </a:pathLst>
            </a:custGeom>
            <a:ln w="76200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79" name="CaixaDeTexto 78"/>
            <p:cNvSpPr txBox="1"/>
            <p:nvPr/>
          </p:nvSpPr>
          <p:spPr>
            <a:xfrm>
              <a:off x="5269020" y="4876365"/>
              <a:ext cx="1728142" cy="3699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Carboquímica</a:t>
              </a:r>
              <a:endParaRPr lang="pt-BR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4" name="Grupo 37"/>
          <p:cNvGrpSpPr>
            <a:grpSpLocks/>
          </p:cNvGrpSpPr>
          <p:nvPr/>
        </p:nvGrpSpPr>
        <p:grpSpPr bwMode="auto">
          <a:xfrm>
            <a:off x="2695597" y="2625301"/>
            <a:ext cx="3934931" cy="3351090"/>
            <a:chOff x="3631332" y="1700696"/>
            <a:chExt cx="3511826" cy="3546756"/>
          </a:xfrm>
        </p:grpSpPr>
        <p:sp>
          <p:nvSpPr>
            <p:cNvPr id="81" name="Forma livre 80"/>
            <p:cNvSpPr/>
            <p:nvPr/>
          </p:nvSpPr>
          <p:spPr>
            <a:xfrm>
              <a:off x="3631332" y="1700696"/>
              <a:ext cx="3511826" cy="2468759"/>
            </a:xfrm>
            <a:custGeom>
              <a:avLst/>
              <a:gdLst>
                <a:gd name="connsiteX0" fmla="*/ 0 w 3511826"/>
                <a:gd name="connsiteY0" fmla="*/ 2394226 h 2469322"/>
                <a:gd name="connsiteX1" fmla="*/ 689113 w 3511826"/>
                <a:gd name="connsiteY1" fmla="*/ 2327965 h 2469322"/>
                <a:gd name="connsiteX2" fmla="*/ 1139687 w 3511826"/>
                <a:gd name="connsiteY2" fmla="*/ 1546087 h 2469322"/>
                <a:gd name="connsiteX3" fmla="*/ 1590261 w 3511826"/>
                <a:gd name="connsiteY3" fmla="*/ 538921 h 2469322"/>
                <a:gd name="connsiteX4" fmla="*/ 1895061 w 3511826"/>
                <a:gd name="connsiteY4" fmla="*/ 167861 h 2469322"/>
                <a:gd name="connsiteX5" fmla="*/ 2305878 w 3511826"/>
                <a:gd name="connsiteY5" fmla="*/ 22087 h 2469322"/>
                <a:gd name="connsiteX6" fmla="*/ 2716695 w 3511826"/>
                <a:gd name="connsiteY6" fmla="*/ 35339 h 2469322"/>
                <a:gd name="connsiteX7" fmla="*/ 3193774 w 3511826"/>
                <a:gd name="connsiteY7" fmla="*/ 167861 h 2469322"/>
                <a:gd name="connsiteX8" fmla="*/ 3511826 w 3511826"/>
                <a:gd name="connsiteY8" fmla="*/ 353391 h 2469322"/>
                <a:gd name="connsiteX9" fmla="*/ 3511826 w 3511826"/>
                <a:gd name="connsiteY9" fmla="*/ 353391 h 2469322"/>
                <a:gd name="connsiteX10" fmla="*/ 3511826 w 3511826"/>
                <a:gd name="connsiteY10" fmla="*/ 353391 h 246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11826" h="2469322">
                  <a:moveTo>
                    <a:pt x="0" y="2394226"/>
                  </a:moveTo>
                  <a:cubicBezTo>
                    <a:pt x="249582" y="2431774"/>
                    <a:pt x="499165" y="2469322"/>
                    <a:pt x="689113" y="2327965"/>
                  </a:cubicBezTo>
                  <a:cubicBezTo>
                    <a:pt x="879061" y="2186609"/>
                    <a:pt x="989496" y="1844261"/>
                    <a:pt x="1139687" y="1546087"/>
                  </a:cubicBezTo>
                  <a:cubicBezTo>
                    <a:pt x="1289878" y="1247913"/>
                    <a:pt x="1464365" y="768625"/>
                    <a:pt x="1590261" y="538921"/>
                  </a:cubicBezTo>
                  <a:cubicBezTo>
                    <a:pt x="1716157" y="309217"/>
                    <a:pt x="1775792" y="254000"/>
                    <a:pt x="1895061" y="167861"/>
                  </a:cubicBezTo>
                  <a:cubicBezTo>
                    <a:pt x="2014331" y="81722"/>
                    <a:pt x="2168939" y="44174"/>
                    <a:pt x="2305878" y="22087"/>
                  </a:cubicBezTo>
                  <a:cubicBezTo>
                    <a:pt x="2442817" y="0"/>
                    <a:pt x="2568712" y="11043"/>
                    <a:pt x="2716695" y="35339"/>
                  </a:cubicBezTo>
                  <a:cubicBezTo>
                    <a:pt x="2864678" y="59635"/>
                    <a:pt x="3061252" y="114852"/>
                    <a:pt x="3193774" y="167861"/>
                  </a:cubicBezTo>
                  <a:cubicBezTo>
                    <a:pt x="3326296" y="220870"/>
                    <a:pt x="3511826" y="353391"/>
                    <a:pt x="3511826" y="353391"/>
                  </a:cubicBezTo>
                  <a:lnTo>
                    <a:pt x="3511826" y="353391"/>
                  </a:lnTo>
                  <a:lnTo>
                    <a:pt x="3511826" y="353391"/>
                  </a:lnTo>
                </a:path>
              </a:pathLst>
            </a:custGeom>
            <a:ln w="76200">
              <a:solidFill>
                <a:srgbClr val="C0000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0507" name="CaixaDeTexto 84"/>
            <p:cNvSpPr txBox="1">
              <a:spLocks noChangeArrowheads="1"/>
            </p:cNvSpPr>
            <p:nvPr/>
          </p:nvSpPr>
          <p:spPr bwMode="auto">
            <a:xfrm>
              <a:off x="5071492" y="4878120"/>
              <a:ext cx="172819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b="1">
                  <a:solidFill>
                    <a:srgbClr val="C00000"/>
                  </a:solidFill>
                </a:rPr>
                <a:t>Petroquímica</a:t>
              </a:r>
            </a:p>
          </p:txBody>
        </p:sp>
      </p:grpSp>
      <p:grpSp>
        <p:nvGrpSpPr>
          <p:cNvPr id="74" name="Grupo 38"/>
          <p:cNvGrpSpPr>
            <a:grpSpLocks/>
          </p:cNvGrpSpPr>
          <p:nvPr/>
        </p:nvGrpSpPr>
        <p:grpSpPr bwMode="auto">
          <a:xfrm>
            <a:off x="6586075" y="2625301"/>
            <a:ext cx="3933153" cy="3351090"/>
            <a:chOff x="6312194" y="1700696"/>
            <a:chExt cx="3511826" cy="3546756"/>
          </a:xfrm>
        </p:grpSpPr>
        <p:sp>
          <p:nvSpPr>
            <p:cNvPr id="87" name="Forma livre 86"/>
            <p:cNvSpPr/>
            <p:nvPr/>
          </p:nvSpPr>
          <p:spPr>
            <a:xfrm>
              <a:off x="6312194" y="1700696"/>
              <a:ext cx="3511826" cy="2468759"/>
            </a:xfrm>
            <a:custGeom>
              <a:avLst/>
              <a:gdLst>
                <a:gd name="connsiteX0" fmla="*/ 0 w 3511826"/>
                <a:gd name="connsiteY0" fmla="*/ 2394226 h 2469322"/>
                <a:gd name="connsiteX1" fmla="*/ 689113 w 3511826"/>
                <a:gd name="connsiteY1" fmla="*/ 2327965 h 2469322"/>
                <a:gd name="connsiteX2" fmla="*/ 1139687 w 3511826"/>
                <a:gd name="connsiteY2" fmla="*/ 1546087 h 2469322"/>
                <a:gd name="connsiteX3" fmla="*/ 1590261 w 3511826"/>
                <a:gd name="connsiteY3" fmla="*/ 538921 h 2469322"/>
                <a:gd name="connsiteX4" fmla="*/ 1895061 w 3511826"/>
                <a:gd name="connsiteY4" fmla="*/ 167861 h 2469322"/>
                <a:gd name="connsiteX5" fmla="*/ 2305878 w 3511826"/>
                <a:gd name="connsiteY5" fmla="*/ 22087 h 2469322"/>
                <a:gd name="connsiteX6" fmla="*/ 2716695 w 3511826"/>
                <a:gd name="connsiteY6" fmla="*/ 35339 h 2469322"/>
                <a:gd name="connsiteX7" fmla="*/ 3193774 w 3511826"/>
                <a:gd name="connsiteY7" fmla="*/ 167861 h 2469322"/>
                <a:gd name="connsiteX8" fmla="*/ 3511826 w 3511826"/>
                <a:gd name="connsiteY8" fmla="*/ 353391 h 2469322"/>
                <a:gd name="connsiteX9" fmla="*/ 3511826 w 3511826"/>
                <a:gd name="connsiteY9" fmla="*/ 353391 h 2469322"/>
                <a:gd name="connsiteX10" fmla="*/ 3511826 w 3511826"/>
                <a:gd name="connsiteY10" fmla="*/ 353391 h 246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11826" h="2469322">
                  <a:moveTo>
                    <a:pt x="0" y="2394226"/>
                  </a:moveTo>
                  <a:cubicBezTo>
                    <a:pt x="249582" y="2431774"/>
                    <a:pt x="499165" y="2469322"/>
                    <a:pt x="689113" y="2327965"/>
                  </a:cubicBezTo>
                  <a:cubicBezTo>
                    <a:pt x="879061" y="2186609"/>
                    <a:pt x="989496" y="1844261"/>
                    <a:pt x="1139687" y="1546087"/>
                  </a:cubicBezTo>
                  <a:cubicBezTo>
                    <a:pt x="1289878" y="1247913"/>
                    <a:pt x="1464365" y="768625"/>
                    <a:pt x="1590261" y="538921"/>
                  </a:cubicBezTo>
                  <a:cubicBezTo>
                    <a:pt x="1716157" y="309217"/>
                    <a:pt x="1775792" y="254000"/>
                    <a:pt x="1895061" y="167861"/>
                  </a:cubicBezTo>
                  <a:cubicBezTo>
                    <a:pt x="2014331" y="81722"/>
                    <a:pt x="2168939" y="44174"/>
                    <a:pt x="2305878" y="22087"/>
                  </a:cubicBezTo>
                  <a:cubicBezTo>
                    <a:pt x="2442817" y="0"/>
                    <a:pt x="2568712" y="11043"/>
                    <a:pt x="2716695" y="35339"/>
                  </a:cubicBezTo>
                  <a:cubicBezTo>
                    <a:pt x="2864678" y="59635"/>
                    <a:pt x="3061252" y="114852"/>
                    <a:pt x="3193774" y="167861"/>
                  </a:cubicBezTo>
                  <a:cubicBezTo>
                    <a:pt x="3326296" y="220870"/>
                    <a:pt x="3511826" y="353391"/>
                    <a:pt x="3511826" y="353391"/>
                  </a:cubicBezTo>
                  <a:lnTo>
                    <a:pt x="3511826" y="353391"/>
                  </a:lnTo>
                  <a:lnTo>
                    <a:pt x="3511826" y="353391"/>
                  </a:lnTo>
                </a:path>
              </a:pathLst>
            </a:custGeom>
            <a:ln w="76200">
              <a:solidFill>
                <a:srgbClr val="339933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0505" name="CaixaDeTexto 90"/>
            <p:cNvSpPr txBox="1">
              <a:spLocks noChangeArrowheads="1"/>
            </p:cNvSpPr>
            <p:nvPr/>
          </p:nvSpPr>
          <p:spPr bwMode="auto">
            <a:xfrm>
              <a:off x="6511652" y="4878120"/>
              <a:ext cx="316835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b="1">
                  <a:solidFill>
                    <a:srgbClr val="339933"/>
                  </a:solidFill>
                </a:rPr>
                <a:t>Nanoquímica e Bioquímica</a:t>
              </a:r>
            </a:p>
          </p:txBody>
        </p:sp>
      </p:grpSp>
      <p:sp>
        <p:nvSpPr>
          <p:cNvPr id="82" name="CaixaDeTexto 1"/>
          <p:cNvSpPr txBox="1"/>
          <p:nvPr/>
        </p:nvSpPr>
        <p:spPr>
          <a:xfrm>
            <a:off x="9054804" y="6141893"/>
            <a:ext cx="1818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002060"/>
                </a:solidFill>
              </a:rPr>
              <a:t>Source: </a:t>
            </a:r>
            <a:r>
              <a:rPr lang="pt-BR" dirty="0" err="1" smtClean="0">
                <a:solidFill>
                  <a:srgbClr val="002060"/>
                </a:solidFill>
              </a:rPr>
              <a:t>Abiquim</a:t>
            </a:r>
            <a:endParaRPr lang="pt-BR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195" t="2142" r="4627" b="4638"/>
          <a:stretch/>
        </p:blipFill>
        <p:spPr>
          <a:xfrm>
            <a:off x="72405" y="143743"/>
            <a:ext cx="4444650" cy="6405325"/>
          </a:xfrm>
          <a:prstGeom prst="rect">
            <a:avLst/>
          </a:prstGeom>
        </p:spPr>
      </p:pic>
      <p:sp>
        <p:nvSpPr>
          <p:cNvPr id="3" name="CaixaDeTexto 7"/>
          <p:cNvSpPr txBox="1"/>
          <p:nvPr/>
        </p:nvSpPr>
        <p:spPr>
          <a:xfrm>
            <a:off x="5112965" y="1448593"/>
            <a:ext cx="5976664" cy="27392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In eight years, Brazil went from 10</a:t>
            </a:r>
            <a:r>
              <a:rPr lang="en-US" sz="3200" b="0" baseline="30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th</a:t>
            </a:r>
            <a:r>
              <a:rPr lang="en-US" sz="32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to 6</a:t>
            </a:r>
            <a:r>
              <a:rPr lang="en-US" sz="3200" b="0" baseline="30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th</a:t>
            </a:r>
            <a:r>
              <a:rPr lang="en-US" sz="32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world pharmaceutical market.</a:t>
            </a:r>
          </a:p>
          <a:p>
            <a:pPr algn="just"/>
            <a:endParaRPr lang="en-US" sz="1200" b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  <a:p>
            <a:pPr algn="just"/>
            <a:r>
              <a:rPr lang="en-US" sz="32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B</a:t>
            </a:r>
            <a:r>
              <a:rPr lang="en-US" sz="32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y 2016, Brazil should occupy 4</a:t>
            </a:r>
            <a:r>
              <a:rPr lang="en-US" sz="3200" b="0" baseline="30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th</a:t>
            </a:r>
            <a:r>
              <a:rPr lang="en-US" sz="32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place in this market.</a:t>
            </a:r>
            <a:endParaRPr lang="en-US" sz="3200" b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</p:txBody>
      </p:sp>
      <p:sp>
        <p:nvSpPr>
          <p:cNvPr id="5" name="CaixaDeTexto 1"/>
          <p:cNvSpPr txBox="1"/>
          <p:nvPr/>
        </p:nvSpPr>
        <p:spPr>
          <a:xfrm>
            <a:off x="9054804" y="6141893"/>
            <a:ext cx="2054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002060"/>
                </a:solidFill>
              </a:rPr>
              <a:t>Source: IMS Health</a:t>
            </a:r>
            <a:endParaRPr lang="pt-BR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331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41972"/>
          <a:stretch/>
        </p:blipFill>
        <p:spPr>
          <a:xfrm>
            <a:off x="25556" y="215751"/>
            <a:ext cx="4679999" cy="60038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57614" b="-1"/>
          <a:stretch/>
        </p:blipFill>
        <p:spPr>
          <a:xfrm>
            <a:off x="4537457" y="2236994"/>
            <a:ext cx="4681999" cy="438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59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 bwMode="auto">
          <a:xfrm>
            <a:off x="648469" y="722313"/>
            <a:ext cx="10144372" cy="5182070"/>
          </a:xfrm>
          <a:prstGeom prst="roundRect">
            <a:avLst>
              <a:gd name="adj" fmla="val 6617"/>
            </a:avLst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pitchFamily="32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20477" y="757550"/>
            <a:ext cx="6192688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Partnerships for productive development (PDP):</a:t>
            </a:r>
            <a:endParaRPr lang="en-US" sz="3200" b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936501" y="1927096"/>
            <a:ext cx="9649072" cy="40318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Arial"/>
              <a:buChar char="•"/>
            </a:pPr>
            <a:r>
              <a:rPr lang="en-US" sz="32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104 formalized partnerships (until 2014);</a:t>
            </a:r>
          </a:p>
          <a:p>
            <a:pPr marL="457200" indent="-457200" algn="just">
              <a:buFont typeface="Arial"/>
              <a:buChar char="•"/>
            </a:pPr>
            <a:r>
              <a:rPr lang="en-US" sz="32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97 finished products:</a:t>
            </a:r>
          </a:p>
          <a:p>
            <a:pPr marL="914400" lvl="1" indent="-457200" algn="just">
              <a:buFont typeface="Courier New"/>
              <a:buChar char="o"/>
            </a:pPr>
            <a:r>
              <a:rPr lang="en-US" sz="32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66 medications;</a:t>
            </a:r>
          </a:p>
          <a:p>
            <a:pPr marL="914400" lvl="1" indent="-457200" algn="just">
              <a:buFont typeface="Courier New"/>
              <a:buChar char="o"/>
            </a:pPr>
            <a:r>
              <a:rPr lang="en-US" sz="32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7 vaccines;</a:t>
            </a:r>
          </a:p>
          <a:p>
            <a:pPr marL="914400" lvl="1" indent="-457200" algn="just">
              <a:buFont typeface="Courier New"/>
              <a:buChar char="o"/>
            </a:pPr>
            <a:r>
              <a:rPr lang="en-US" sz="32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19 health products; </a:t>
            </a:r>
          </a:p>
          <a:p>
            <a:pPr marL="914400" lvl="1" indent="-457200" algn="just">
              <a:buFont typeface="Courier New"/>
              <a:buChar char="o"/>
            </a:pPr>
            <a:r>
              <a:rPr lang="en-US" sz="32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5 R&amp;D.</a:t>
            </a:r>
          </a:p>
          <a:p>
            <a:pPr marL="457200" indent="-457200" algn="just">
              <a:buFont typeface="Arial"/>
              <a:buChar char="•"/>
            </a:pPr>
            <a:r>
              <a:rPr lang="en-US" sz="32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79 partnerships: 19 public laboratories and 60 privates.</a:t>
            </a:r>
          </a:p>
        </p:txBody>
      </p:sp>
      <p:sp>
        <p:nvSpPr>
          <p:cNvPr id="9" name="CaixaDeTexto 1"/>
          <p:cNvSpPr txBox="1"/>
          <p:nvPr/>
        </p:nvSpPr>
        <p:spPr>
          <a:xfrm>
            <a:off x="8501935" y="5853861"/>
            <a:ext cx="2009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002060"/>
                </a:solidFill>
              </a:rPr>
              <a:t>Source: </a:t>
            </a:r>
            <a:r>
              <a:rPr lang="pt-BR" dirty="0" err="1" smtClean="0">
                <a:solidFill>
                  <a:srgbClr val="002060"/>
                </a:solidFill>
              </a:rPr>
              <a:t>Intrafarma</a:t>
            </a:r>
            <a:endParaRPr lang="pt-BR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9"/>
          <p:cNvSpPr txBox="1"/>
          <p:nvPr/>
        </p:nvSpPr>
        <p:spPr>
          <a:xfrm>
            <a:off x="6049069" y="2546136"/>
            <a:ext cx="4176464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R$ 8.9 billion</a:t>
            </a:r>
            <a:r>
              <a:rPr lang="en-US" sz="32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in public purchases</a:t>
            </a:r>
          </a:p>
          <a:p>
            <a:pPr algn="just"/>
            <a:r>
              <a:rPr lang="en-US" sz="32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R$ 4.1 billion</a:t>
            </a:r>
            <a:r>
              <a:rPr lang="en-US" sz="32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/year</a:t>
            </a:r>
            <a:r>
              <a:rPr lang="en-US" sz="32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saved</a:t>
            </a:r>
          </a:p>
        </p:txBody>
      </p:sp>
    </p:spTree>
    <p:extLst>
      <p:ext uri="{BB962C8B-B14F-4D97-AF65-F5344CB8AC3E}">
        <p14:creationId xmlns:p14="http://schemas.microsoft.com/office/powerpoint/2010/main" val="281799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1"/>
          <p:cNvSpPr txBox="1"/>
          <p:nvPr/>
        </p:nvSpPr>
        <p:spPr>
          <a:xfrm>
            <a:off x="8417769" y="6141893"/>
            <a:ext cx="3031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002060"/>
                </a:solidFill>
              </a:rPr>
              <a:t>Source: </a:t>
            </a:r>
            <a:r>
              <a:rPr lang="en-US" b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ViS</a:t>
            </a:r>
            <a:r>
              <a:rPr lang="en-US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Research Institute</a:t>
            </a:r>
            <a:endParaRPr lang="pt-BR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13" y="71735"/>
            <a:ext cx="5616624" cy="6522531"/>
          </a:xfrm>
          <a:prstGeom prst="rect">
            <a:avLst/>
          </a:prstGeom>
        </p:spPr>
      </p:pic>
      <p:sp>
        <p:nvSpPr>
          <p:cNvPr id="15" name="CaixaDeTexto 7"/>
          <p:cNvSpPr txBox="1"/>
          <p:nvPr/>
        </p:nvSpPr>
        <p:spPr>
          <a:xfrm>
            <a:off x="6049069" y="1022350"/>
            <a:ext cx="5112568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Clinical research generates nearly </a:t>
            </a:r>
            <a:r>
              <a:rPr lang="en-US" sz="3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US$ </a:t>
            </a:r>
            <a:r>
              <a:rPr lang="en-US" sz="30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40 billion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in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investments/year in the world</a:t>
            </a:r>
            <a:endParaRPr lang="en-US" sz="3000" b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  <a:p>
            <a:pPr algn="just"/>
            <a:endParaRPr lang="en-US" sz="1200" b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  <a:p>
            <a:pPr algn="just"/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In Brazil,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this number is about </a:t>
            </a:r>
            <a:r>
              <a:rPr lang="en-US" sz="3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US$ </a:t>
            </a:r>
            <a:r>
              <a:rPr lang="en-US" sz="30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139 </a:t>
            </a:r>
            <a:r>
              <a:rPr lang="en-US" sz="3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million</a:t>
            </a:r>
            <a:endParaRPr lang="en-US" sz="300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</p:txBody>
      </p:sp>
      <p:sp>
        <p:nvSpPr>
          <p:cNvPr id="6" name="CaixaDeTexto 7"/>
          <p:cNvSpPr txBox="1"/>
          <p:nvPr/>
        </p:nvSpPr>
        <p:spPr>
          <a:xfrm>
            <a:off x="6049069" y="3960167"/>
            <a:ext cx="5112568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Brazil's 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participation in clinical studies in the world is </a:t>
            </a:r>
            <a:r>
              <a:rPr lang="en-US" sz="30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1%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and occupies the </a:t>
            </a:r>
            <a:r>
              <a:rPr lang="en-US" sz="3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15</a:t>
            </a:r>
            <a:r>
              <a:rPr lang="en-US" sz="3000" baseline="30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th</a:t>
            </a:r>
            <a:r>
              <a:rPr lang="en-US" sz="3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 position</a:t>
            </a:r>
            <a:endParaRPr lang="en-US" sz="300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621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 bwMode="auto">
          <a:xfrm>
            <a:off x="648469" y="722313"/>
            <a:ext cx="10144372" cy="5182070"/>
          </a:xfrm>
          <a:prstGeom prst="roundRect">
            <a:avLst>
              <a:gd name="adj" fmla="val 6617"/>
            </a:avLst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pitchFamily="32" charset="0"/>
            </a:endParaRPr>
          </a:p>
        </p:txBody>
      </p:sp>
      <p:sp>
        <p:nvSpPr>
          <p:cNvPr id="9" name="CaixaDeTexto 9"/>
          <p:cNvSpPr txBox="1"/>
          <p:nvPr/>
        </p:nvSpPr>
        <p:spPr>
          <a:xfrm>
            <a:off x="864493" y="791815"/>
            <a:ext cx="9865096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In Brazil, a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first 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generation of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pharmaceutical biotech 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products (insulin and growth hormones, etc.)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is 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under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development.</a:t>
            </a:r>
          </a:p>
        </p:txBody>
      </p:sp>
      <p:sp>
        <p:nvSpPr>
          <p:cNvPr id="8" name="CaixaDeTexto 9"/>
          <p:cNvSpPr txBox="1"/>
          <p:nvPr/>
        </p:nvSpPr>
        <p:spPr>
          <a:xfrm>
            <a:off x="864493" y="2375991"/>
            <a:ext cx="9649072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Worldwide, the 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second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generation is already under way, and will be the 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future of the pharmaceutical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industry, especially 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monoclonal antibodies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. 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864493" y="3893383"/>
            <a:ext cx="9649072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Because the 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first patents of second-generation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biotechnology will expire 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by 2020,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there has been a global race 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to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develop, register, 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and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produce '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biological not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new’ products and processes.</a:t>
            </a:r>
          </a:p>
        </p:txBody>
      </p:sp>
      <p:sp>
        <p:nvSpPr>
          <p:cNvPr id="11" name="CaixaDeTexto 1"/>
          <p:cNvSpPr txBox="1"/>
          <p:nvPr/>
        </p:nvSpPr>
        <p:spPr>
          <a:xfrm>
            <a:off x="9073405" y="5904383"/>
            <a:ext cx="1632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002060"/>
                </a:solidFill>
              </a:rPr>
              <a:t>Source: </a:t>
            </a:r>
            <a:r>
              <a:rPr lang="en-US" b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Abifina</a:t>
            </a:r>
            <a:endParaRPr lang="pt-BR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73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 bwMode="auto">
          <a:xfrm>
            <a:off x="648469" y="722313"/>
            <a:ext cx="10144372" cy="5182070"/>
          </a:xfrm>
          <a:prstGeom prst="roundRect">
            <a:avLst>
              <a:gd name="adj" fmla="val 6617"/>
            </a:avLst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pitchFamily="32" charset="0"/>
            </a:endParaRPr>
          </a:p>
        </p:txBody>
      </p:sp>
      <p:sp>
        <p:nvSpPr>
          <p:cNvPr id="9" name="CaixaDeTexto 9"/>
          <p:cNvSpPr txBox="1"/>
          <p:nvPr/>
        </p:nvSpPr>
        <p:spPr>
          <a:xfrm>
            <a:off x="720477" y="719807"/>
            <a:ext cx="1000911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There are seven 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enabling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factors that 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together create an environment conducive to biotech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innovation:</a:t>
            </a:r>
            <a:endParaRPr lang="en-US" sz="300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</p:txBody>
      </p:sp>
      <p:sp>
        <p:nvSpPr>
          <p:cNvPr id="8" name="CaixaDeTexto 1"/>
          <p:cNvSpPr txBox="1"/>
          <p:nvPr/>
        </p:nvSpPr>
        <p:spPr>
          <a:xfrm>
            <a:off x="7921277" y="5904383"/>
            <a:ext cx="27163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002060"/>
                </a:solidFill>
              </a:rPr>
              <a:t>Source: </a:t>
            </a:r>
            <a:r>
              <a:rPr lang="pt-BR" b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Pugatch</a:t>
            </a:r>
            <a:r>
              <a:rPr lang="pt-BR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Consilium </a:t>
            </a:r>
            <a:endParaRPr lang="pt-BR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936501" y="2231975"/>
            <a:ext cx="9073008" cy="33239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US" sz="3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human capital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0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infrastructure for </a:t>
            </a:r>
            <a:r>
              <a:rPr lang="en-US" sz="3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R&amp;D;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0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intellectual property </a:t>
            </a:r>
            <a:r>
              <a:rPr lang="en-US" sz="3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protection;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regulatory environment;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0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technology transfer </a:t>
            </a:r>
            <a:r>
              <a:rPr lang="en-US" sz="3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framework;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market and commercial incentives; and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legal security (the rule of law).  </a:t>
            </a:r>
            <a:endParaRPr lang="en-US" sz="300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366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 bwMode="auto">
          <a:xfrm>
            <a:off x="648469" y="722313"/>
            <a:ext cx="10144372" cy="5182070"/>
          </a:xfrm>
          <a:prstGeom prst="roundRect">
            <a:avLst>
              <a:gd name="adj" fmla="val 6617"/>
            </a:avLst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pitchFamily="32" charset="0"/>
            </a:endParaRPr>
          </a:p>
        </p:txBody>
      </p:sp>
      <p:sp>
        <p:nvSpPr>
          <p:cNvPr id="9" name="CaixaDeTexto 9"/>
          <p:cNvSpPr txBox="1"/>
          <p:nvPr/>
        </p:nvSpPr>
        <p:spPr>
          <a:xfrm>
            <a:off x="720477" y="719807"/>
            <a:ext cx="820891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Based on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that, countries must follow six recommendations:</a:t>
            </a:r>
            <a:endParaRPr lang="en-US" sz="300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</p:txBody>
      </p:sp>
      <p:sp>
        <p:nvSpPr>
          <p:cNvPr id="8" name="CaixaDeTexto 1"/>
          <p:cNvSpPr txBox="1"/>
          <p:nvPr/>
        </p:nvSpPr>
        <p:spPr>
          <a:xfrm>
            <a:off x="7921277" y="5904383"/>
            <a:ext cx="27163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002060"/>
                </a:solidFill>
              </a:rPr>
              <a:t>Source: </a:t>
            </a:r>
            <a:r>
              <a:rPr lang="pt-BR" b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Pugatch</a:t>
            </a:r>
            <a:r>
              <a:rPr lang="pt-BR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Consilium </a:t>
            </a:r>
            <a:endParaRPr lang="pt-BR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936501" y="2087959"/>
            <a:ext cx="9649072" cy="33239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US" sz="30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identify the biotechnology sector as an area of strategic </a:t>
            </a:r>
            <a:r>
              <a:rPr lang="en-US" sz="3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importance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0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create a national </a:t>
            </a:r>
            <a:r>
              <a:rPr lang="en-US" sz="3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blueprint;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0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measure </a:t>
            </a:r>
            <a:r>
              <a:rPr lang="en-US" sz="3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performance;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0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recognize and use existing best </a:t>
            </a:r>
            <a:r>
              <a:rPr lang="en-US" sz="3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practices;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0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leverage national </a:t>
            </a:r>
            <a:r>
              <a:rPr lang="en-US" sz="3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capabilities</a:t>
            </a:r>
            <a:r>
              <a:rPr lang="en-US" sz="30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; </a:t>
            </a:r>
            <a:r>
              <a:rPr lang="en-US" sz="3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and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enhance </a:t>
            </a:r>
            <a:r>
              <a:rPr lang="en-US" sz="30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local and international </a:t>
            </a:r>
            <a:r>
              <a:rPr lang="en-US" sz="3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cooperation.  </a:t>
            </a:r>
            <a:endParaRPr lang="en-US" sz="300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354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 bwMode="auto">
          <a:xfrm>
            <a:off x="648469" y="722313"/>
            <a:ext cx="10144372" cy="5182070"/>
          </a:xfrm>
          <a:prstGeom prst="roundRect">
            <a:avLst>
              <a:gd name="adj" fmla="val 6617"/>
            </a:avLst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pitchFamily="32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92485" y="1598419"/>
            <a:ext cx="799288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/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In the last four decades, the perception of the role of a bioeconomy has greatly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changed: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448669" y="3470627"/>
            <a:ext cx="7992888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/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Many biotechnological innovations in areas like human health, agriculture, and livestock have changed this initial vision.</a:t>
            </a:r>
            <a:endParaRPr lang="pt-BR" sz="3000" b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684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 bwMode="auto">
          <a:xfrm>
            <a:off x="648469" y="722313"/>
            <a:ext cx="10144372" cy="5182070"/>
          </a:xfrm>
          <a:prstGeom prst="roundRect">
            <a:avLst>
              <a:gd name="adj" fmla="val 6617"/>
            </a:avLst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pitchFamily="32" charset="0"/>
            </a:endParaRPr>
          </a:p>
        </p:txBody>
      </p:sp>
      <p:sp>
        <p:nvSpPr>
          <p:cNvPr id="9" name="CaixaDeTexto 9"/>
          <p:cNvSpPr txBox="1"/>
          <p:nvPr/>
        </p:nvSpPr>
        <p:spPr>
          <a:xfrm>
            <a:off x="720477" y="719807"/>
            <a:ext cx="10009112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Brazil has for many years been a pioneer in using and developing GM crops and developing agricultural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biotechnology.</a:t>
            </a:r>
            <a:endParaRPr lang="en-US" sz="300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</p:txBody>
      </p:sp>
      <p:sp>
        <p:nvSpPr>
          <p:cNvPr id="8" name="CaixaDeTexto 1"/>
          <p:cNvSpPr txBox="1"/>
          <p:nvPr/>
        </p:nvSpPr>
        <p:spPr>
          <a:xfrm>
            <a:off x="7921277" y="5904383"/>
            <a:ext cx="27163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002060"/>
                </a:solidFill>
              </a:rPr>
              <a:t>Source: </a:t>
            </a:r>
            <a:r>
              <a:rPr lang="pt-BR" b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Pugatch</a:t>
            </a:r>
            <a:r>
              <a:rPr lang="pt-BR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Consilium </a:t>
            </a:r>
            <a:endParaRPr lang="pt-BR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92485" y="2592015"/>
            <a:ext cx="10009112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And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the 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Brazilian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Government, 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through </a:t>
            </a:r>
            <a:r>
              <a:rPr lang="en-US" sz="300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Embrapa</a:t>
            </a:r>
            <a:r>
              <a:rPr lang="en-US" sz="3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,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has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for 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decades been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actively 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involved in the R&amp;D and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commercialization 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of agricultural biotechnologies.</a:t>
            </a:r>
          </a:p>
        </p:txBody>
      </p:sp>
      <p:sp>
        <p:nvSpPr>
          <p:cNvPr id="13" name="CaixaDeTexto 9"/>
          <p:cNvSpPr txBox="1"/>
          <p:nvPr/>
        </p:nvSpPr>
        <p:spPr>
          <a:xfrm>
            <a:off x="648469" y="4320207"/>
            <a:ext cx="10081120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Biotechnology has been identified as a 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national strategic priority in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2003, 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culminating in the 2007 decree No. 6,041 (</a:t>
            </a:r>
            <a:r>
              <a:rPr lang="en-US" sz="3000" b="0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Política</a:t>
            </a:r>
            <a:r>
              <a:rPr lang="en-US" sz="3000" b="0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de </a:t>
            </a:r>
            <a:r>
              <a:rPr lang="en-US" sz="3000" b="0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Desenvolvimento</a:t>
            </a:r>
            <a:r>
              <a:rPr lang="en-US" sz="3000" b="0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da </a:t>
            </a:r>
            <a:r>
              <a:rPr lang="en-US" sz="3000" b="0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Biotecnologia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)</a:t>
            </a:r>
            <a:endParaRPr lang="en-US" sz="3000" b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633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 bwMode="auto">
          <a:xfrm>
            <a:off x="648469" y="722313"/>
            <a:ext cx="10144372" cy="5182070"/>
          </a:xfrm>
          <a:prstGeom prst="roundRect">
            <a:avLst>
              <a:gd name="adj" fmla="val 6617"/>
            </a:avLst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pitchFamily="32" charset="0"/>
            </a:endParaRPr>
          </a:p>
        </p:txBody>
      </p:sp>
      <p:sp>
        <p:nvSpPr>
          <p:cNvPr id="9" name="CaixaDeTexto 9"/>
          <p:cNvSpPr txBox="1"/>
          <p:nvPr/>
        </p:nvSpPr>
        <p:spPr>
          <a:xfrm>
            <a:off x="792485" y="1373103"/>
            <a:ext cx="9937104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It 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is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important to note that, 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in the last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30 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years, much of the money generated in the world depended on a unique formula: the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price of digital processing.</a:t>
            </a:r>
          </a:p>
        </p:txBody>
      </p:sp>
      <p:sp>
        <p:nvSpPr>
          <p:cNvPr id="8" name="CaixaDeTexto 9"/>
          <p:cNvSpPr txBox="1"/>
          <p:nvPr/>
        </p:nvSpPr>
        <p:spPr>
          <a:xfrm>
            <a:off x="792485" y="3520568"/>
            <a:ext cx="986509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This price drops by </a:t>
            </a:r>
            <a:r>
              <a:rPr lang="en-US" sz="30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half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every </a:t>
            </a:r>
            <a:r>
              <a:rPr lang="en-US" sz="3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18 months,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while the power of digital devices </a:t>
            </a:r>
            <a:r>
              <a:rPr lang="en-US" sz="30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doubles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.</a:t>
            </a:r>
            <a:endParaRPr lang="en-US" sz="3000" b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328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 bwMode="auto">
          <a:xfrm>
            <a:off x="648469" y="722313"/>
            <a:ext cx="10144372" cy="5182070"/>
          </a:xfrm>
          <a:prstGeom prst="roundRect">
            <a:avLst>
              <a:gd name="adj" fmla="val 6617"/>
            </a:avLst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pitchFamily="32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20477" y="863823"/>
            <a:ext cx="1000911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In 2006, only </a:t>
            </a:r>
            <a:r>
              <a:rPr lang="en-US" sz="30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6%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of the world's data were digital. </a:t>
            </a:r>
            <a:endParaRPr lang="en-US" sz="3000" b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  <a:p>
            <a:pPr algn="just"/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Today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, that percentage is </a:t>
            </a:r>
            <a:r>
              <a:rPr lang="en-US" sz="30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99%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.</a:t>
            </a:r>
            <a:endParaRPr lang="en-US" sz="3000" b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</p:txBody>
      </p:sp>
      <p:sp>
        <p:nvSpPr>
          <p:cNvPr id="11" name="CaixaDeTexto 9"/>
          <p:cNvSpPr txBox="1"/>
          <p:nvPr/>
        </p:nvSpPr>
        <p:spPr>
          <a:xfrm>
            <a:off x="720477" y="2440448"/>
            <a:ext cx="986509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The 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countries with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companies 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that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surfed this 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"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wave”, became richer – </a:t>
            </a:r>
            <a:r>
              <a:rPr lang="en-US" sz="3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Korea and Singapore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, for example.</a:t>
            </a:r>
          </a:p>
        </p:txBody>
      </p:sp>
      <p:sp>
        <p:nvSpPr>
          <p:cNvPr id="12" name="CaixaDeTexto 9"/>
          <p:cNvSpPr txBox="1"/>
          <p:nvPr/>
        </p:nvSpPr>
        <p:spPr>
          <a:xfrm>
            <a:off x="792485" y="4032175"/>
            <a:ext cx="9793088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Once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costs 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decrease and production increases,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in the life sciences a similar phenomenon will probably take place.</a:t>
            </a:r>
          </a:p>
        </p:txBody>
      </p:sp>
    </p:spTree>
    <p:extLst>
      <p:ext uri="{BB962C8B-B14F-4D97-AF65-F5344CB8AC3E}">
        <p14:creationId xmlns:p14="http://schemas.microsoft.com/office/powerpoint/2010/main" val="2312773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 bwMode="auto">
          <a:xfrm>
            <a:off x="648469" y="722313"/>
            <a:ext cx="10144372" cy="5182070"/>
          </a:xfrm>
          <a:prstGeom prst="roundRect">
            <a:avLst>
              <a:gd name="adj" fmla="val 6617"/>
            </a:avLst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pitchFamily="32" charset="0"/>
            </a:endParaRPr>
          </a:p>
        </p:txBody>
      </p:sp>
      <p:sp>
        <p:nvSpPr>
          <p:cNvPr id="8" name="CaixaDeTexto 9"/>
          <p:cNvSpPr txBox="1"/>
          <p:nvPr/>
        </p:nvSpPr>
        <p:spPr>
          <a:xfrm>
            <a:off x="792485" y="826655"/>
            <a:ext cx="9937104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At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first, digital codes were 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an obscure language used by "nerds", while today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they represent a 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ubiquitous language, used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by the whole world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.</a:t>
            </a:r>
            <a:endParaRPr lang="en-US" sz="3000" b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20477" y="2592015"/>
            <a:ext cx="9865096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And this trend is absolutely critical to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Brazil, because nowadays many of our products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,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sectors 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where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we are competitive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,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and exports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are already being 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changed by the life sciences.</a:t>
            </a:r>
            <a:endParaRPr lang="en-US" sz="3000" b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0477" y="4680247"/>
            <a:ext cx="99371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Furthermore, the trend seems irreversible in Brazil, as well as worldwide, as we have tried to illustrate.  </a:t>
            </a:r>
            <a:r>
              <a:rPr lang="en-US" sz="2400" b="0" dirty="0" smtClean="0"/>
              <a:t> 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523576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 bwMode="auto">
          <a:xfrm>
            <a:off x="648469" y="722313"/>
            <a:ext cx="10144372" cy="5182070"/>
          </a:xfrm>
          <a:prstGeom prst="roundRect">
            <a:avLst>
              <a:gd name="adj" fmla="val 6617"/>
            </a:avLst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pitchFamily="32" charset="0"/>
            </a:endParaRPr>
          </a:p>
        </p:txBody>
      </p:sp>
      <p:sp>
        <p:nvSpPr>
          <p:cNvPr id="9" name="CaixaDeTexto 9"/>
          <p:cNvSpPr txBox="1"/>
          <p:nvPr/>
        </p:nvSpPr>
        <p:spPr>
          <a:xfrm>
            <a:off x="720477" y="780196"/>
            <a:ext cx="1000911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The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life sciences are 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beginning to permeate, change, and drive more and more areas of the economy. </a:t>
            </a:r>
            <a:endParaRPr lang="en-US" sz="3000" b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</p:txBody>
      </p:sp>
      <p:sp>
        <p:nvSpPr>
          <p:cNvPr id="8" name="CaixaDeTexto 9"/>
          <p:cNvSpPr txBox="1"/>
          <p:nvPr/>
        </p:nvSpPr>
        <p:spPr>
          <a:xfrm>
            <a:off x="792485" y="4248199"/>
            <a:ext cx="9865096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It not </a:t>
            </a:r>
            <a:r>
              <a:rPr lang="en-US" sz="30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enough to have biodiversity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. It is necessary to address the obstacles and develop the skills that will transform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it into knowledge and wealth!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792485" y="2015951"/>
            <a:ext cx="9865096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It 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is important that Latin America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understands, adopts, adapts 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and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takes 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a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leading 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role in these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changes, just as Singapore and Korea did decades ago in the emerging digital revolution.</a:t>
            </a:r>
          </a:p>
        </p:txBody>
      </p:sp>
    </p:spTree>
    <p:extLst>
      <p:ext uri="{BB962C8B-B14F-4D97-AF65-F5344CB8AC3E}">
        <p14:creationId xmlns:p14="http://schemas.microsoft.com/office/powerpoint/2010/main" val="2360585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2445" y="1367879"/>
            <a:ext cx="10657184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err="1" smtClean="0"/>
              <a:t>Sustainable</a:t>
            </a:r>
            <a:r>
              <a:rPr lang="fr-FR" sz="3200" dirty="0" smtClean="0"/>
              <a:t> </a:t>
            </a:r>
            <a:r>
              <a:rPr lang="fr-FR" sz="3200" dirty="0" err="1" smtClean="0"/>
              <a:t>Bioenergy</a:t>
            </a:r>
            <a:r>
              <a:rPr lang="fr-FR" sz="3200" dirty="0" smtClean="0"/>
              <a:t>: Latin </a:t>
            </a:r>
            <a:r>
              <a:rPr lang="fr-FR" sz="3200" dirty="0" err="1" smtClean="0"/>
              <a:t>America</a:t>
            </a:r>
            <a:r>
              <a:rPr lang="fr-FR" sz="3200" dirty="0" smtClean="0"/>
              <a:t> &amp; </a:t>
            </a:r>
            <a:r>
              <a:rPr lang="fr-FR" sz="3200" dirty="0" err="1" smtClean="0"/>
              <a:t>Africa</a:t>
            </a:r>
            <a:endParaRPr lang="fr-FR" sz="3200" dirty="0" smtClean="0"/>
          </a:p>
          <a:p>
            <a:pPr algn="ctr"/>
            <a:r>
              <a:rPr lang="fr-FR" sz="2400" dirty="0" smtClean="0"/>
              <a:t>http://bioenfapesp.org/scopebioenergy/indexphp/policy-brief/2018</a:t>
            </a:r>
          </a:p>
          <a:p>
            <a:pPr algn="ctr"/>
            <a:endParaRPr lang="fr-FR" sz="2400" dirty="0" smtClean="0"/>
          </a:p>
          <a:p>
            <a:pPr algn="ctr"/>
            <a:r>
              <a:rPr lang="fr-FR" sz="3200" dirty="0" err="1" smtClean="0"/>
              <a:t>Thanks</a:t>
            </a:r>
            <a:r>
              <a:rPr lang="fr-FR" sz="3200" dirty="0" smtClean="0"/>
              <a:t> for </a:t>
            </a:r>
            <a:r>
              <a:rPr lang="fr-FR" sz="3200" dirty="0" err="1" smtClean="0"/>
              <a:t>your</a:t>
            </a:r>
            <a:r>
              <a:rPr lang="fr-FR" sz="3200" dirty="0" smtClean="0"/>
              <a:t> attention!</a:t>
            </a:r>
          </a:p>
          <a:p>
            <a:pPr algn="ctr"/>
            <a:endParaRPr lang="fr-FR" sz="3200" dirty="0"/>
          </a:p>
          <a:p>
            <a:pPr algn="ctr"/>
            <a:r>
              <a:rPr lang="fr-FR" sz="3200" dirty="0"/>
              <a:t>c</a:t>
            </a:r>
            <a:r>
              <a:rPr lang="fr-FR" sz="3200" dirty="0" smtClean="0"/>
              <a:t>arlos.aragao51@gmail.com</a:t>
            </a:r>
          </a:p>
          <a:p>
            <a:pPr algn="ctr"/>
            <a:endParaRPr lang="fr-FR" sz="3200" dirty="0"/>
          </a:p>
          <a:p>
            <a:pPr algn="ctr"/>
            <a:r>
              <a:rPr lang="fr-FR" sz="3200" dirty="0" err="1" smtClean="0"/>
              <a:t>carlos.aragao@marinha.mil.br</a:t>
            </a:r>
            <a:endParaRPr lang="fr-FR" sz="3200" dirty="0" smtClean="0"/>
          </a:p>
          <a:p>
            <a:pPr algn="ctr"/>
            <a:r>
              <a:rPr lang="fr-FR" sz="2400" dirty="0" smtClean="0"/>
              <a:t>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453116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 bwMode="auto">
          <a:xfrm>
            <a:off x="648469" y="722313"/>
            <a:ext cx="10144372" cy="5182070"/>
          </a:xfrm>
          <a:prstGeom prst="roundRect">
            <a:avLst>
              <a:gd name="adj" fmla="val 6617"/>
            </a:avLst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pitchFamily="32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312765" y="2520007"/>
            <a:ext cx="7342558" cy="270843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00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improving</a:t>
            </a:r>
            <a:r>
              <a:rPr lang="en-US" sz="3000" b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the environmental 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efficiency of primary production and industrial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processing; 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and </a:t>
            </a:r>
            <a:endParaRPr lang="en-US" sz="3000" b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  <a:p>
            <a:pPr marL="457200" lvl="0" indent="-457200" algn="just">
              <a:buFontTx/>
              <a:buChar char="-"/>
            </a:pPr>
            <a:endParaRPr lang="en-US" sz="2000" b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helping 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to </a:t>
            </a:r>
            <a:r>
              <a:rPr lang="en-US" sz="30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repair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degraded soil and water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.</a:t>
            </a:r>
            <a:endParaRPr lang="pt-BR" sz="3000" b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936501" y="1151855"/>
            <a:ext cx="784887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/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Thus,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these 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biotechnological innovations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can 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support sustainable development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by: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8353325" y="5565829"/>
            <a:ext cx="2247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Source</a:t>
            </a:r>
            <a:r>
              <a:rPr lang="pt-BR" dirty="0" smtClean="0"/>
              <a:t>: OECD (2009)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36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 bwMode="auto">
          <a:xfrm>
            <a:off x="648469" y="722313"/>
            <a:ext cx="10144372" cy="5182070"/>
          </a:xfrm>
          <a:prstGeom prst="roundRect">
            <a:avLst>
              <a:gd name="adj" fmla="val 6617"/>
            </a:avLst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pitchFamily="32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648469" y="2231975"/>
            <a:ext cx="10144372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pt-BR" sz="500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Bioeconomy</a:t>
            </a:r>
            <a:r>
              <a:rPr lang="pt-BR" sz="5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</a:t>
            </a:r>
          </a:p>
          <a:p>
            <a:pPr lvl="0" algn="ctr"/>
            <a:r>
              <a:rPr lang="pt-BR" sz="5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in </a:t>
            </a:r>
            <a:r>
              <a:rPr lang="pt-BR" sz="500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the</a:t>
            </a:r>
            <a:r>
              <a:rPr lang="pt-BR" sz="5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world</a:t>
            </a:r>
          </a:p>
        </p:txBody>
      </p:sp>
    </p:spTree>
    <p:extLst>
      <p:ext uri="{BB962C8B-B14F-4D97-AF65-F5344CB8AC3E}">
        <p14:creationId xmlns:p14="http://schemas.microsoft.com/office/powerpoint/2010/main" val="2218523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 bwMode="auto">
          <a:xfrm>
            <a:off x="648469" y="722313"/>
            <a:ext cx="10144372" cy="5182070"/>
          </a:xfrm>
          <a:prstGeom prst="roundRect">
            <a:avLst>
              <a:gd name="adj" fmla="val 6617"/>
            </a:avLst>
          </a:prstGeom>
          <a:ln w="5715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pitchFamily="32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20477" y="757550"/>
            <a:ext cx="8208912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/>
            <a:r>
              <a:rPr lang="en-US" sz="30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OECD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: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Until 2030, the biotechnology global share will be </a:t>
            </a:r>
            <a:r>
              <a:rPr lang="en-US" sz="3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US</a:t>
            </a:r>
            <a:r>
              <a:rPr lang="en-US" sz="30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$ </a:t>
            </a:r>
            <a:r>
              <a:rPr lang="en-US" sz="3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1 trillion/year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: </a:t>
            </a:r>
          </a:p>
          <a:p>
            <a:pPr lvl="0" algn="just"/>
            <a:endParaRPr lang="en-US" sz="3000" b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  <a:p>
            <a:pPr lvl="1" algn="just"/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Health – </a:t>
            </a:r>
            <a:r>
              <a:rPr lang="en-US" sz="3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US</a:t>
            </a:r>
            <a:r>
              <a:rPr lang="en-US" sz="30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$ 260 </a:t>
            </a:r>
            <a:r>
              <a:rPr lang="en-US" sz="3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billion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;</a:t>
            </a:r>
          </a:p>
          <a:p>
            <a:pPr lvl="1" algn="just"/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Primary production – </a:t>
            </a:r>
            <a:r>
              <a:rPr lang="en-US" sz="3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US</a:t>
            </a:r>
            <a:r>
              <a:rPr lang="en-US" sz="30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$ 380 </a:t>
            </a:r>
            <a:r>
              <a:rPr lang="en-US" sz="3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billion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 </a:t>
            </a:r>
          </a:p>
          <a:p>
            <a:pPr lvl="1" algn="just"/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Industrial – </a:t>
            </a:r>
            <a:r>
              <a:rPr lang="en-US" sz="3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US</a:t>
            </a:r>
            <a:r>
              <a:rPr lang="en-US" sz="30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$ 420 </a:t>
            </a:r>
            <a:r>
              <a:rPr lang="en-US" sz="3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billion</a:t>
            </a:r>
            <a:endParaRPr lang="en-US" sz="300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</p:txBody>
      </p:sp>
      <p:sp>
        <p:nvSpPr>
          <p:cNvPr id="8" name="CaixaDeTexto 9"/>
          <p:cNvSpPr txBox="1"/>
          <p:nvPr/>
        </p:nvSpPr>
        <p:spPr>
          <a:xfrm>
            <a:off x="1080517" y="4035077"/>
            <a:ext cx="957706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/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80</a:t>
            </a:r>
            <a:r>
              <a:rPr lang="en-US" sz="3000" b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% </a:t>
            </a:r>
            <a:r>
              <a:rPr lang="en-US" sz="3000" b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wis721 Hv BT" pitchFamily="34" charset="0"/>
                <a:cs typeface="Tahoma" pitchFamily="34" charset="0"/>
              </a:rPr>
              <a:t>of medicine will be pharmaceutically produced by biotechnologies</a:t>
            </a:r>
            <a:endParaRPr lang="en-US" sz="3000" b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wis721 Hv BT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098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IvJs8d3CUK8isLb9RDgO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sorpEyO_U6kAjG3L1Mpf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X6NqPeT2Ee8NyA2mMVoH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d7wmOI8I0aMs5ykI4nUz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LT.Ie8n2kK4EMGyo_wFU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SWSW_2F7kms6Am6Vi9ND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LDZ1tQHvkih9k52QATcM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YXfSZ1Me06UVNQbuxoTY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SlnZxIt0kmRnszisa.Sk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HwlsYOeq0ydnOvtQlBx5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g99cr4MJEqcCfRzD.M7.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YBG4JPN7UCRXml2cOpTK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EDjQMtPcE2zTEx6Lhw7f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06k_ovbBkiz00R.nc.1g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_UqAZwhXkiP_8KlTWVN.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DtKtZfsz06l9P0NHyFJt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LcRw_j53kGGH4Ez3YLmW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hlnUJ2IBUy52_HxFNbAe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5iRxFVZNkKjWkH6FdMWc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496YHMND0SU6g2MneLBU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Y3o5Osex0CckBfXPzxN2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JIadH3goES1cg3n9bhqL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Y30XI61FUaeBQvoxLUjs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rLgVtrGEEGcSQAE679ia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mNQrKJKckmSfwQCWqYz8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mIjKSUNmk.bgRDOBHQ6G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AkSwYxcCU2wN..EfyYDt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aQdOe4BoU.9HqCmZpu65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Qy.QM4_O0qknaEJ6E63o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MJrW7iheEi0mn2Ntxh7e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bBrMP.wikeHdK8sGD0ZC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jRCVRYYSEauMUCIMAobww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oYZXgnFg0GtEQ2osX4tI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8.Gm7DaHE2MwvBryJfQj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bfFvVMOBE63Uji7OfDVG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1vcHVyeoEO5y9zpVtV0gw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fYs3FwkfUa11XEQ__2ot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SaLDzmq6EediGurHH.2Rw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Pe9FOhLuEevRgCh3tdWQ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VNusn7_xUm.cP7gDL3JkQ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NMH8FC3DU6KBr5ZQD0nPQ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WMcNxGvBUyId239EXfoV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Zt6bKsuCEqmzNpL5xzj_A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1eBzLk2Pk2SOfvFys7QdA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tSnF_a9N0SFk4rsleDxK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CQB90plkUyLvfnI1lZ6RQ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T8JbW8pB0G86DVbxmHB2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ZwQibpZmkeAeS7W1j_Smg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7XytbqMzUebRBDbNP_ZQQ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hFBOFZq.Uewmqi5qS2TOA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kW0kol_JkaP5t01hozZR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zw.A79CeUWsiw5JrPFUNQ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yu6FQCiHkm93xrBYFnLw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KXOnkXScEy_N6mX8D4s4g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7ZxUzYqvEmcXYxuzFDnzg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MoOhKQkYUqitwhpqO0hI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.zSNbvXMESn6YNqXmCd5w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51pKF9zp0.nAljFzRXSqw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2UT2yY3O0aJjTWvkur_qA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Ppmzz_FB0W.U8fLqBNE.w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.E8UXg1JUyflmUPxlWO1Q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8wIV5bNd0egIr.5gWRlVA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ENY_KzxLUqrJdSQKsOyow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utQhrCwEEiawtyZXdQfh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uYmfKrWG0aOLpAGsW_nug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j2XDcLMWkqVGvfk_c27nw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L_nk7ioT0eXoFE0itHqEg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W0OQCFEcE.7BTpr3XAOqg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J6Txb.yDEm9mRbZvpi7Mg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Y30XI61FUaeBQvoxLUjsw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_ifYTSRUkGbydHLaj6PXA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e_uG1Ok.0OfLwUEfw37QQ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lWAhBnwL0WUeSCqtMElFQ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X77ibHZsECuKIl1bfUnKQ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WBWwLsiKEK5ET.UmHmMc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njgplFrU0O7D4z4GQUJrw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crPjFM8fkqShJ32MwQxqg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.go0g1MPUaEUx4LiRVe4g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DjEmzFz4kaTwmjF0YkuQw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r7E2OorU0a5inUIiorBWA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iWJqRF2pUSPCudSMWf50w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QawsdmcAESqJQ2Ur38sqQ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NQWERkGnUCVJkxEZIcTIg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n95Zvzjl0aowxAXA8zpbA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GtMsJQEH0mNos8Oe_Jnfw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LxCEsVtt0SPKaucU8xWj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W6IteKnIkK0y3HqjAXZ2A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5h2ksYSE0q.HqZUJYc92Q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6QDnykcFk20F630Mv_olA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hbug6VqNU69gRLM59Qrfw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mNQrKJKckmSfwQCWqYz8g"/>
</p:tagLst>
</file>

<file path=ppt/theme/theme1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 Unicode MS" pitchFamily="3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 Unicode MS" pitchFamily="32" charset="0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27988</TotalTime>
  <Words>2176</Words>
  <Application>Microsoft Macintosh PowerPoint</Application>
  <PresentationFormat>Custom</PresentationFormat>
  <Paragraphs>448</Paragraphs>
  <Slides>65</Slides>
  <Notes>52</Notes>
  <HiddenSlides>12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65</vt:i4>
      </vt:variant>
    </vt:vector>
  </HeadingPairs>
  <TitlesOfParts>
    <vt:vector size="71" baseType="lpstr">
      <vt:lpstr>Tema do Office</vt:lpstr>
      <vt:lpstr>Custom Design</vt:lpstr>
      <vt:lpstr>1_Custom Design</vt:lpstr>
      <vt:lpstr>think-cell Slide</vt:lpstr>
      <vt:lpstr>Chart</vt:lpstr>
      <vt:lpstr>Gráfico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Evolution of Biotechnology &amp; Equipments Markets 2011 to 2016, est., $ Billions</vt:lpstr>
      <vt:lpstr>The market share of biopharmaceuticals is growing but is controlled by only a few key companies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Land Use in Brazil (2010) </vt:lpstr>
      <vt:lpstr>Brazilian ethanol production and world oil prices (1970 to 2010)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caaragao@Inmetro.gov.br</Manager>
  <Company>INMETRO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Inmetro e a Inovação Tecnológica</dc:title>
  <dc:creator>Carlos Alberto Aragão;rdias@inmetro.gov.br;pgfonseca@Inmetro.gov.br;meguimaraes@inmetro.gov.br;rlguimaraes@inmetro.gov.br</dc:creator>
  <cp:lastModifiedBy>CNPEM CNPEM</cp:lastModifiedBy>
  <cp:revision>2966</cp:revision>
  <cp:lastPrinted>2004-12-22T13:59:16Z</cp:lastPrinted>
  <dcterms:created xsi:type="dcterms:W3CDTF">1998-11-18T12:28:16Z</dcterms:created>
  <dcterms:modified xsi:type="dcterms:W3CDTF">2018-08-20T16:04:18Z</dcterms:modified>
</cp:coreProperties>
</file>