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712" r:id="rId6"/>
    <p:sldMasterId id="2147483950" r:id="rId7"/>
    <p:sldMasterId id="2147483731" r:id="rId8"/>
    <p:sldMasterId id="2147483747" r:id="rId9"/>
    <p:sldMasterId id="2147483763" r:id="rId10"/>
  </p:sldMasterIdLst>
  <p:notesMasterIdLst>
    <p:notesMasterId r:id="rId21"/>
  </p:notesMasterIdLst>
  <p:handoutMasterIdLst>
    <p:handoutMasterId r:id="rId22"/>
  </p:handoutMasterIdLst>
  <p:sldIdLst>
    <p:sldId id="326" r:id="rId11"/>
    <p:sldId id="611" r:id="rId12"/>
    <p:sldId id="612" r:id="rId13"/>
    <p:sldId id="601" r:id="rId14"/>
    <p:sldId id="602" r:id="rId15"/>
    <p:sldId id="605" r:id="rId16"/>
    <p:sldId id="614" r:id="rId17"/>
    <p:sldId id="607" r:id="rId18"/>
    <p:sldId id="608" r:id="rId19"/>
    <p:sldId id="615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40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455">
          <p15:clr>
            <a:srgbClr val="A4A3A4"/>
          </p15:clr>
        </p15:guide>
        <p15:guide id="4" pos="5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édérique Besozzi" initials="FB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1"/>
    <a:srgbClr val="009EE0"/>
    <a:srgbClr val="CD007B"/>
    <a:srgbClr val="A38282"/>
    <a:srgbClr val="93117F"/>
    <a:srgbClr val="97AD17"/>
    <a:srgbClr val="F8B334"/>
    <a:srgbClr val="172983"/>
    <a:srgbClr val="BFC3C3"/>
    <a:srgbClr val="909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9878" autoAdjust="0"/>
  </p:normalViewPr>
  <p:slideViewPr>
    <p:cSldViewPr snapToGrid="0">
      <p:cViewPr>
        <p:scale>
          <a:sx n="70" d="100"/>
          <a:sy n="70" d="100"/>
        </p:scale>
        <p:origin x="-1392" y="-180"/>
      </p:cViewPr>
      <p:guideLst>
        <p:guide orient="horz" pos="2840"/>
        <p:guide orient="horz" pos="1141"/>
        <p:guide pos="2183"/>
        <p:guide pos="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195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E1FCE5-9290-CB4D-B4AF-8D9B67AD218B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BF8A1-9BDB-F94C-B9B8-683C2C140BA7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0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7BBA80-4AE6-49EE-BBEB-899BA51DBA28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C35104-705B-4C00-9095-10EDAF07279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276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5104-705B-4C00-9095-10EDAF07279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ENERAL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white">
          <a:xfrm>
            <a:off x="0" y="0"/>
            <a:ext cx="9156829" cy="99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 bwMode="white">
          <a:xfrm>
            <a:off x="0" y="876391"/>
            <a:ext cx="9169658" cy="5994437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184" y="2768134"/>
            <a:ext cx="5515153" cy="102013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2184" y="3901499"/>
            <a:ext cx="551515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" name="Triangle rectangle 9"/>
          <p:cNvSpPr/>
          <p:nvPr userDrawn="1"/>
        </p:nvSpPr>
        <p:spPr bwMode="white">
          <a:xfrm>
            <a:off x="1" y="911921"/>
            <a:ext cx="3019555" cy="5958795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V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84155"/>
            <a:ext cx="1562411" cy="360933"/>
          </a:xfrm>
          <a:prstGeom prst="rect">
            <a:avLst/>
          </a:prstGeom>
        </p:spPr>
      </p:pic>
      <p:pic>
        <p:nvPicPr>
          <p:cNvPr id="17" name="Image 16" descr="N_Vallourec_STS_10cm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t="66367" r="7238" b="16607"/>
          <a:stretch/>
        </p:blipFill>
        <p:spPr>
          <a:xfrm>
            <a:off x="349488" y="341550"/>
            <a:ext cx="1723816" cy="193438"/>
          </a:xfrm>
          <a:prstGeom prst="rect">
            <a:avLst/>
          </a:prstGeom>
        </p:spPr>
      </p:pic>
      <p:pic>
        <p:nvPicPr>
          <p:cNvPr id="1026" name="Picture 2" descr="D:\Rhayssa CABRAL\2016\11_Novembro\camisas\marcas\VS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090" y="134498"/>
            <a:ext cx="1306809" cy="6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3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8" name="Triângulo isósceles 17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5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7988-D38C-4A36-AE22-75E87E9B92E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9C9-21C4-4F56-8F61-B735F8F33CB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4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A9C9-21C4-4F56-8F61-B735F8F33CB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1F1-9F3F-49CD-8AF8-27646138A4B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1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69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C7F89B-5EB2-4086-A38D-605AD9C4ECD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>
          <a:xfrm>
            <a:off x="8696471" y="6440909"/>
            <a:ext cx="359606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rgbClr val="F8B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99762"/>
              <a:gd name="adj2" fmla="val 5412332"/>
            </a:avLst>
          </a:prstGeom>
          <a:noFill/>
          <a:ln>
            <a:solidFill>
              <a:srgbClr val="F8B3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5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1"/>
            <a:ext cx="9144000" cy="611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8818" y="2507097"/>
            <a:ext cx="5465264" cy="1287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817" y="3862268"/>
            <a:ext cx="5465264" cy="14128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62610" y="6458287"/>
            <a:ext cx="2282025" cy="230231"/>
          </a:xfrm>
        </p:spPr>
        <p:txBody>
          <a:bodyPr/>
          <a:lstStyle/>
          <a:p>
            <a:fld id="{386FC10F-FD9C-4FDD-892D-DA8CA145D2F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23" name="Connecteur droit 22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rgbClr val="A3828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rgbClr val="A3828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rgbClr val="A382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 bwMode="black">
          <a:xfrm>
            <a:off x="0" y="0"/>
            <a:ext cx="9144900" cy="54000"/>
          </a:xfrm>
          <a:prstGeom prst="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4654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E9AE-C639-4E95-A260-340C8BB7497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18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9E0C-C766-4B91-BCC4-9FBFEEB5817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71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4D53-E463-4131-9D81-33758F9CBFB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44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A153-C23F-471A-9795-CC03021808F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2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2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F5A0-C1CD-4BD8-902C-AC1F81C015C9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93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AAE5-2812-4671-977E-763121CF3640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77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622B-269D-4B17-A8E9-68AAB485D34F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73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2972-F9D1-43CC-92B2-90A1C0F088C6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80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A216-2473-4573-B51A-E17EFF73C31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79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E9E6-6748-4129-A3FD-36ECEF7915D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9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9F59-02D7-4DAF-A4AB-EFFC431F3C6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56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nk Tub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D05F-2DA3-4AB2-B08A-B24A44F25E0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1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3401-3DF4-4AD2-BE4E-324F68D36B3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37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5A6-ED64-479F-9E10-A791A7475E1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17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7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BC6-CD2E-4AC3-AB2B-E56E6CEA06C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7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134-1402-4BCD-A899-91DD3F86794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01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4E44-E7F2-4742-9758-963E3E50F4D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0CF1-2B5F-416A-AB0A-82CD9448674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7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A868-E6D7-4E6D-98EE-B80DAF30740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16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9B9F-ED96-4960-B9B3-1EB0AEB39C0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2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1B22-ED6E-4705-B054-19ED897B725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56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C5D0-33C2-434C-9C1E-D8172E08ED0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5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BE79-EF09-48A1-8B1E-45001389579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5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038D-4043-4131-B509-F9E9BA368F5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52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3" name="Triângulo isósceles 12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5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3D36-CF39-4EDE-8425-C61BE2C8CE6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0CEE-3EC4-4858-BFD8-C2A36828546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6602-FD76-4A0C-BB2D-6D6C211B29D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05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4202-9833-4A0F-8A59-11DBE93BA55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18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C87D-990A-4646-B911-8812C7D761E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F8B334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F053-7A37-433C-B209-AF199B9BDA8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96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F053-7A37-433C-B209-AF199B9BDA8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9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04A8-249B-42ED-8DA9-56E087B836D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8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69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FF2B5E-E2B8-4154-811F-8C83F3D4B8C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>
          <a:xfrm>
            <a:off x="8696471" y="6440909"/>
            <a:ext cx="359606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rgbClr val="931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43711"/>
              <a:gd name="adj2" fmla="val 5411856"/>
            </a:avLst>
          </a:prstGeom>
          <a:noFill/>
          <a:ln>
            <a:solidFill>
              <a:srgbClr val="9311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9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1"/>
            <a:ext cx="9144000" cy="611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8818" y="2507097"/>
            <a:ext cx="5465264" cy="1287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817" y="3862268"/>
            <a:ext cx="5465264" cy="14128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0F5B-0720-4393-8B19-DB718926760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23" name="Connecteur droit 22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rgbClr val="A3828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rgbClr val="A3828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rgbClr val="A382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 bwMode="black">
          <a:xfrm>
            <a:off x="0" y="0"/>
            <a:ext cx="9144900" cy="54000"/>
          </a:xfrm>
          <a:prstGeom prst="rect">
            <a:avLst/>
          </a:prstGeom>
          <a:solidFill>
            <a:srgbClr val="931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2729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9877" y="75449"/>
            <a:ext cx="7405473" cy="7400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3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7DD3-B1FC-4CD8-9892-7F9415ABC11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9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1FC-C535-4098-8555-597591B6849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4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7B99-01B1-4315-9BA2-02D12FF652C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8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5B0B-46E2-4C9B-B420-AE7C96D7757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8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A75A-9EC7-421A-8DE4-F865A2E20A4C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41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4282-3A66-45B8-8C8F-41B1E708506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25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CC69-194D-4E84-B3CB-30E4E2C7CE4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90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74C8-4D06-42DA-AD15-D7F9C02B3D50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73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1876-DF91-497F-B9D5-F40690CA8512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75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F611-85EB-4822-8154-2AE1CE80967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24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5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956E-B2FA-4DE6-932B-96A378E8DF3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60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nk Tub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3BD-8372-4BB5-B44C-EF5F5893579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15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6600-1285-45FF-A4A7-B2FC98AA9D1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6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3743-7BD7-43E5-A28E-F86A80D90DC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48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76AD-7760-4FE1-9497-5253EAD94AF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0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DA1E-29C8-48E2-B8F0-44A3EE022BD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4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F1F8-15FF-4486-8428-6ACFEEC57B9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12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7550-25AE-4016-846D-C9821517C3D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62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40838" y="6458287"/>
            <a:ext cx="2282025" cy="230231"/>
          </a:xfrm>
        </p:spPr>
        <p:txBody>
          <a:bodyPr/>
          <a:lstStyle/>
          <a:p>
            <a:fld id="{B08F7550-25AE-4016-846D-C9821517C3D9}" type="datetime1">
              <a:rPr lang="fr-FR" smtClean="0"/>
              <a:pPr/>
              <a:t>07/11/2018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A403-D641-418D-B08C-53ED179AACD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75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6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67F1-4755-423E-B8DA-F35570C6207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97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032E-50DA-4D2C-B825-5F7413CB193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48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C23B-43A8-4855-987A-3D7AD805785C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04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C1A6-19CD-489E-A1D0-E3D703B4C89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0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9353-6F54-4DE8-9EEC-0F5AE48BF5E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9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F7-0C46-4C1E-A4EC-ADEE78E8100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75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B94B-8088-41E8-855D-39D559F807C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8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E774-682C-4FBC-9E90-24E1ABD3439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5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EAD-679C-424D-AA1F-5DABD00DF93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3117F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D1EF-68E3-417B-B7D9-EA0D9544E44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48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2017 Group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9471-B636-4E07-A57E-3F522BD19C6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2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67A6-5C27-438C-B393-8D7509F0EE5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1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568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rgbClr val="97A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99317"/>
              <a:gd name="adj2" fmla="val 5461083"/>
            </a:avLst>
          </a:prstGeom>
          <a:noFill/>
          <a:ln>
            <a:solidFill>
              <a:srgbClr val="97AD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4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1"/>
            <a:ext cx="9144000" cy="611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8818" y="2507097"/>
            <a:ext cx="5465264" cy="1287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817" y="3862268"/>
            <a:ext cx="5465264" cy="14128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7CE2-0531-4F96-8B4D-CA11554CB7B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23" name="Connecteur droit 22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rgbClr val="A3828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rgbClr val="A3828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rgbClr val="A382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 bwMode="black">
          <a:xfrm>
            <a:off x="0" y="0"/>
            <a:ext cx="9144900" cy="54000"/>
          </a:xfrm>
          <a:prstGeom prst="rect">
            <a:avLst/>
          </a:prstGeom>
          <a:solidFill>
            <a:srgbClr val="97A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025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7C5B-E581-4855-866D-A44BE921EBB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41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1033-420D-4A9A-AAB1-586F5F9748C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07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91E7-F58D-4448-A9C6-C4CAC864D26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1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2D8A-9FED-4B1B-B000-E13EF249597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62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325B-4280-41AA-81E1-CF9074738483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79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B2C8-F742-4A0F-B7F8-F028772B738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23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E155-FB46-48B1-9254-0CCA6107CC23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11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2A28-2E9A-42C6-BAB8-4AD63A1962C1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18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DAE6-7D96-41C2-9217-3578B59E62B5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1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B13A-8479-49E3-B44A-689516B0196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8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95D8-78AB-49CD-95F6-836B7ADE74B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6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nk Tub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CF93-F162-4158-A14C-DFEEEBF4CE4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E7FC-02D2-4883-83EB-9CE6736BDC3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7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23CF-2C22-4521-949D-49F1F8EBF76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8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F0EC-E20F-4354-A39C-DD28DF9D156C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07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63ED-BEAE-42B7-AEC6-50BA45E02BC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5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6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0D7D-1611-468E-B443-C4C39BF4416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87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6A5-860C-4173-B6DF-59DCC92F2A4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4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85A7-D3A4-456C-89EA-8B4016A9AD3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66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B4F3-D141-40ED-826B-CB773D91767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88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83E5-684B-4EEE-A6CD-CB129AEA8BD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A229-876D-4E18-BC6E-6FE5AC1A2D8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31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CAA4-C265-4F72-AB31-D5D00715705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32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34A2-FE2C-475B-BF2B-92265C26786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4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BBD3-870B-4C71-B895-D2C850AFB12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03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BCD1-5E69-4672-94D1-0BF7532CB27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83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5695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81867"/>
              <a:gd name="adj2" fmla="val 5469019"/>
            </a:avLst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9CB2-849C-43F1-8D37-6FBB7E9F49B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58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48F9-0F26-4CE7-8991-A1034B4AD90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48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C8F-899B-48C9-B236-A7B2A8E77AB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97AD17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F6-ED53-4EE3-B87E-DD217F1299A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36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F6-ED53-4EE3-B87E-DD217F1299A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E09-2891-4D1F-AA06-065E2AA948E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1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9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46985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2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6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7286-C55A-4AA7-AE18-E04F95EE6E8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9C75-16AE-4A1B-8F1F-DD0AE4B6CB7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4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4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1176793" y="6176964"/>
            <a:ext cx="7967208" cy="68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9877" y="201198"/>
            <a:ext cx="7405473" cy="727501"/>
          </a:xfrm>
        </p:spPr>
        <p:txBody>
          <a:bodyPr>
            <a:normAutofit/>
          </a:bodyPr>
          <a:lstStyle>
            <a:lvl1pPr>
              <a:defRPr sz="4500" b="0" i="0">
                <a:solidFill>
                  <a:srgbClr val="BFC3C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9846" y="1460090"/>
            <a:ext cx="7475504" cy="4716873"/>
          </a:xfrm>
        </p:spPr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+mj-lt"/>
              <a:buAutoNum type="romanUcPeriod"/>
              <a:tabLst>
                <a:tab pos="6386513" algn="r"/>
                <a:tab pos="6657975" algn="l"/>
              </a:tabLst>
              <a:defRPr b="1"/>
            </a:lvl1pPr>
            <a:lvl2pPr marL="600075" indent="-257175">
              <a:buFont typeface="+mj-lt"/>
              <a:buAutoNum type="alphaUcPeriod"/>
              <a:defRPr/>
            </a:lvl2pPr>
            <a:lvl3pPr marL="857250" indent="-257175">
              <a:buFont typeface="+mj-lt"/>
              <a:buAutoNum type="arabicPeriod"/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69A1AA-41EE-4827-B45B-6045BDF9E9A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65369" y="6334126"/>
            <a:ext cx="414337" cy="4286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Rectangle 16"/>
          <p:cNvSpPr/>
          <p:nvPr userDrawn="1"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A3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Ellipse 9"/>
          <p:cNvSpPr/>
          <p:nvPr userDrawn="1"/>
        </p:nvSpPr>
        <p:spPr bwMode="black">
          <a:xfrm>
            <a:off x="367730" y="74803"/>
            <a:ext cx="688545" cy="688545"/>
          </a:xfrm>
          <a:prstGeom prst="ellipse">
            <a:avLst/>
          </a:prstGeom>
          <a:solidFill>
            <a:srgbClr val="009EE0"/>
          </a:solidFill>
          <a:ln w="19050">
            <a:solidFill>
              <a:srgbClr val="009EE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tângulo 10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4" name="Triângulo isósceles 13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6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4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22451" y="75449"/>
            <a:ext cx="7405473" cy="73637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7" name="Triângulo isósceles 16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5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1" name="Triângulo isósceles 10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7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2" name="Triângulo isósceles 11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2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0" name="Triângulo isósceles 9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3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DE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7045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637BA8-5268-4AEA-98F2-229EE9BB516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pic>
        <p:nvPicPr>
          <p:cNvPr id="6" name="Image 5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" y="695864"/>
            <a:ext cx="9168585" cy="5596409"/>
          </a:xfrm>
          <a:prstGeom prst="rect">
            <a:avLst/>
          </a:prstGeom>
        </p:spPr>
      </p:pic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2184" y="2507097"/>
            <a:ext cx="5361897" cy="1025975"/>
          </a:xfrm>
        </p:spPr>
        <p:txBody>
          <a:bodyPr anchor="b">
            <a:normAutofit/>
          </a:bodyPr>
          <a:lstStyle>
            <a:lvl1pPr algn="r">
              <a:defRPr sz="2000">
                <a:solidFill>
                  <a:srgbClr val="17298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2185" y="3629609"/>
            <a:ext cx="5361896" cy="164549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9EE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1" name="Image 10" descr="N_Vallourec_STS_10cm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0" t="66367" r="7238" b="16607"/>
          <a:stretch/>
        </p:blipFill>
        <p:spPr>
          <a:xfrm>
            <a:off x="349488" y="341550"/>
            <a:ext cx="1723816" cy="193438"/>
          </a:xfrm>
          <a:prstGeom prst="rect">
            <a:avLst/>
          </a:prstGeom>
        </p:spPr>
      </p:pic>
      <p:pic>
        <p:nvPicPr>
          <p:cNvPr id="12" name="Image 14" descr="V_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84155"/>
            <a:ext cx="1562411" cy="360933"/>
          </a:xfrm>
          <a:prstGeom prst="rect">
            <a:avLst/>
          </a:prstGeom>
        </p:spPr>
      </p:pic>
      <p:pic>
        <p:nvPicPr>
          <p:cNvPr id="13" name="Picture 2" descr="D:\Rhayssa CABRAL\2016\11_Novembro\camisas\marcas\VSB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090" y="134498"/>
            <a:ext cx="1306809" cy="6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5695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2BA82A-21AF-42ED-86B1-EA37218FE63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>
          <a:xfrm>
            <a:off x="8696471" y="6440909"/>
            <a:ext cx="359606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rgbClr val="009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81867"/>
              <a:gd name="adj2" fmla="val 5469019"/>
            </a:avLst>
          </a:prstGeom>
          <a:noFill/>
          <a:ln>
            <a:solidFill>
              <a:srgbClr val="0098A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1"/>
            <a:ext cx="9144000" cy="611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8818" y="2507097"/>
            <a:ext cx="5465264" cy="1287012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817" y="3862268"/>
            <a:ext cx="5465264" cy="14128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23" name="Connecteur droit 22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rgbClr val="A3828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rgbClr val="A3828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rgbClr val="A382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 bwMode="black">
          <a:xfrm>
            <a:off x="0" y="0"/>
            <a:ext cx="9144900" cy="54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6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2" name="Triângulo isósceles 11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4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8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2" name="Triângulo isósceles 11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7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8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2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9877" y="-1"/>
            <a:ext cx="7405473" cy="8155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3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0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1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2017 Grup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7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2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9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BA44F-B6FD-4C7A-8AD0-6FA845BDCD9E}" type="datetime1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nk Tub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836DDB28-1460-41D9-9B38-D127B12A7E9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8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7" name="Triângulo isósceles 16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 userDrawn="1">
          <p15:clr>
            <a:srgbClr val="FBAE40"/>
          </p15:clr>
        </p15:guide>
        <p15:guide id="2" pos="70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A74359C2-A696-403F-A4C9-62C36D56E4D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76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27B1D447-530C-4E4F-8A12-767B27D94F1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29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ABECEE68-99C7-4AA4-B3F7-675AD78DB08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6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61B83E84-AED9-4294-A6FB-0C87E0A263F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3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2C801510-5551-438E-B270-DA6421CA777C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5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05E8D67D-DA16-49CD-ABFC-25ECFFD2277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1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DC62FF2C-CC17-488D-B762-670241927BA0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0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533400A9-FDBE-4023-A6FB-49111F5E0F0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64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1929DBF7-B5AD-465D-B339-149C4BB981D3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69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3F6B858A-A320-4786-8B01-E124B2B97E0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13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3" name="Triângulo isósceles 12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55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3115EA1F-C106-46E6-9699-1DBA4865792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80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987E5B4B-42DC-419F-AD4F-536C6618F2D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4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FBDCD500-4074-4450-97A6-0A5E26E8903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0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CC8FC867-8402-4AE0-B651-6A82E7A1D52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0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14B48EAD-918B-447B-BA72-9B7D70AAE208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47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C62999AF-8308-4A37-A67E-4AD281A8CE1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89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2C53709C-438A-4C11-94B6-75C53BAD533B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8A1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pic>
        <p:nvPicPr>
          <p:cNvPr id="11" name="Image 10" descr="Monde gris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5215"/>
            <a:ext cx="3444181" cy="21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7C3B9C4B-CB5B-4DD7-8B08-533C015FC12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7C3B9C4B-CB5B-4DD7-8B08-533C015FC12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0" y="1076325"/>
            <a:ext cx="9147175" cy="87377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51724" y="6458287"/>
            <a:ext cx="2282025" cy="230231"/>
          </a:xfrm>
          <a:prstGeom prst="rect">
            <a:avLst/>
          </a:prstGeom>
        </p:spPr>
        <p:txBody>
          <a:bodyPr/>
          <a:lstStyle/>
          <a:p>
            <a:fld id="{154E9927-75E6-4FD8-91B0-21BD9A708C3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5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3" name="Triângulo isósceles 12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2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0"/>
            <a:ext cx="915695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9E5CB0-88A4-406B-AF2B-E019E30A847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2016 Group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>
          <a:xfrm>
            <a:off x="8696471" y="6440909"/>
            <a:ext cx="359606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8336" y="1134500"/>
            <a:ext cx="4487253" cy="1620001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73402" y="2809460"/>
            <a:ext cx="4502188" cy="14089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BFC3C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grpSp>
        <p:nvGrpSpPr>
          <p:cNvPr id="32" name="Groupe 31"/>
          <p:cNvGrpSpPr/>
          <p:nvPr userDrawn="1"/>
        </p:nvGrpSpPr>
        <p:grpSpPr bwMode="ltGray">
          <a:xfrm>
            <a:off x="794649" y="1161323"/>
            <a:ext cx="2754709" cy="3030139"/>
            <a:chOff x="11482237" y="105233"/>
            <a:chExt cx="733794" cy="829630"/>
          </a:xfrm>
        </p:grpSpPr>
        <p:sp>
          <p:nvSpPr>
            <p:cNvPr id="33" name="Ellipse 32"/>
            <p:cNvSpPr/>
            <p:nvPr userDrawn="1"/>
          </p:nvSpPr>
          <p:spPr bwMode="ltGray">
            <a:xfrm>
              <a:off x="11746659" y="465491"/>
              <a:ext cx="469372" cy="469372"/>
            </a:xfrm>
            <a:prstGeom prst="ellipse">
              <a:avLst/>
            </a:prstGeom>
            <a:solidFill>
              <a:srgbClr val="BFC3C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 userDrawn="1"/>
          </p:nvSpPr>
          <p:spPr bwMode="ltGray">
            <a:xfrm>
              <a:off x="11482237" y="116182"/>
              <a:ext cx="620886" cy="620886"/>
            </a:xfrm>
            <a:prstGeom prst="ellipse">
              <a:avLst/>
            </a:prstGeom>
            <a:solidFill>
              <a:srgbClr val="9095A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Organigramme : Délai 34"/>
            <p:cNvSpPr/>
            <p:nvPr userDrawn="1"/>
          </p:nvSpPr>
          <p:spPr bwMode="ltGray">
            <a:xfrm flipH="1">
              <a:off x="11780520" y="105233"/>
              <a:ext cx="411480" cy="443544"/>
            </a:xfrm>
            <a:prstGeom prst="flowChartDelay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Ellipse 36"/>
          <p:cNvSpPr/>
          <p:nvPr userDrawn="1"/>
        </p:nvSpPr>
        <p:spPr bwMode="white">
          <a:xfrm>
            <a:off x="2638466" y="1158861"/>
            <a:ext cx="1620000" cy="1620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ecteurs 37"/>
          <p:cNvSpPr/>
          <p:nvPr userDrawn="1"/>
        </p:nvSpPr>
        <p:spPr>
          <a:xfrm>
            <a:off x="2640200" y="1154518"/>
            <a:ext cx="1620000" cy="1620000"/>
          </a:xfrm>
          <a:prstGeom prst="pie">
            <a:avLst>
              <a:gd name="adj1" fmla="val 16181867"/>
              <a:gd name="adj2" fmla="val 5469019"/>
            </a:avLst>
          </a:prstGeom>
          <a:noFill/>
          <a:ln>
            <a:solidFill>
              <a:srgbClr val="0098A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NIV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0" y="1"/>
            <a:ext cx="9144000" cy="6119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8818" y="2507097"/>
            <a:ext cx="5465264" cy="1287012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817" y="3862268"/>
            <a:ext cx="5465264" cy="14128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DB16-8ABD-463D-ACA1-514B09F211E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78690" y="876391"/>
            <a:ext cx="1569002" cy="4354491"/>
            <a:chOff x="2548328" y="872198"/>
            <a:chExt cx="1763860" cy="4895286"/>
          </a:xfrm>
        </p:grpSpPr>
        <p:cxnSp>
          <p:nvCxnSpPr>
            <p:cNvPr id="23" name="Connecteur droit 22"/>
            <p:cNvCxnSpPr/>
            <p:nvPr userDrawn="1"/>
          </p:nvCxnSpPr>
          <p:spPr>
            <a:xfrm>
              <a:off x="2548328" y="872198"/>
              <a:ext cx="1763860" cy="3280077"/>
            </a:xfrm>
            <a:prstGeom prst="line">
              <a:avLst/>
            </a:prstGeom>
            <a:ln w="12700">
              <a:solidFill>
                <a:srgbClr val="A3828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 userDrawn="1"/>
          </p:nvCxnSpPr>
          <p:spPr>
            <a:xfrm flipV="1">
              <a:off x="3354485" y="4152275"/>
              <a:ext cx="957703" cy="1615209"/>
            </a:xfrm>
            <a:prstGeom prst="line">
              <a:avLst/>
            </a:prstGeom>
            <a:ln w="12700">
              <a:solidFill>
                <a:srgbClr val="A38282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 userDrawn="1"/>
        </p:nvSpPr>
        <p:spPr>
          <a:xfrm>
            <a:off x="2648817" y="1148134"/>
            <a:ext cx="1620000" cy="1620000"/>
          </a:xfrm>
          <a:prstGeom prst="ellipse">
            <a:avLst/>
          </a:prstGeom>
          <a:noFill/>
          <a:ln>
            <a:solidFill>
              <a:srgbClr val="A382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 userDrawn="1"/>
        </p:nvSpPr>
        <p:spPr bwMode="black">
          <a:xfrm>
            <a:off x="0" y="0"/>
            <a:ext cx="9144900" cy="54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0029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73F-35DE-4268-8F4E-33933BB1BD8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11170"/>
            <a:ext cx="3886200" cy="5065793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11170"/>
            <a:ext cx="3886200" cy="5065793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5DF-18C9-48E8-83F3-53C83B9C7DA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1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C MESSAGE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781"/>
            <a:ext cx="7886700" cy="4002994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B3B2-3052-4308-B89B-26FED520C46C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47700" y="5275263"/>
            <a:ext cx="7867650" cy="844550"/>
          </a:xfrm>
        </p:spPr>
        <p:txBody>
          <a:bodyPr/>
          <a:lstStyle>
            <a:lvl1pPr marL="0" indent="0" algn="ctr">
              <a:buNone/>
              <a:defRPr b="1"/>
            </a:lvl1pPr>
            <a:lvl2pPr marL="357188" indent="0" algn="ctr">
              <a:buNone/>
              <a:defRPr/>
            </a:lvl2pPr>
            <a:lvl3pPr marL="541338" indent="0" algn="ctr">
              <a:buNone/>
              <a:defRPr/>
            </a:lvl3pPr>
            <a:lvl4pPr marL="715962" indent="0" algn="ctr">
              <a:buNone/>
              <a:defRPr/>
            </a:lvl4pPr>
            <a:lvl5pPr marL="898525" indent="0" algn="ctr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19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76F-7249-4778-90AA-10BC77F01121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SmartArt 7"/>
          <p:cNvSpPr>
            <a:spLocks noGrp="1"/>
          </p:cNvSpPr>
          <p:nvPr>
            <p:ph type="dgm" sz="quarter" idx="12"/>
          </p:nvPr>
        </p:nvSpPr>
        <p:spPr>
          <a:xfrm>
            <a:off x="628650" y="1145780"/>
            <a:ext cx="7886700" cy="503118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4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1866-B07E-4DCD-B37E-7FDED11B850A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9877" y="-1"/>
            <a:ext cx="7405473" cy="8155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1E51-D76F-4EDA-B546-19A70BE8DC1A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72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CAA-3095-4BF2-B7AA-AA19D5E1C661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33286" y="1138897"/>
            <a:ext cx="3868737" cy="23217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124243"/>
            <a:ext cx="3868738" cy="2322512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433285" y="3613932"/>
            <a:ext cx="3868738" cy="2322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646612" y="3598473"/>
            <a:ext cx="3868738" cy="2336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D45A-5623-45F8-B585-86BBF884D0BA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1800665"/>
            <a:ext cx="3868737" cy="37138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4"/>
          </p:nvPr>
        </p:nvSpPr>
        <p:spPr>
          <a:xfrm>
            <a:off x="4646612" y="1800665"/>
            <a:ext cx="3868738" cy="3713869"/>
          </a:xfrm>
        </p:spPr>
        <p:txBody>
          <a:bodyPr/>
          <a:lstStyle>
            <a:lvl1pPr marL="0" indent="0" algn="ctr">
              <a:buFont typeface="+mj-lt"/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3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5018"/>
            <a:ext cx="3868340" cy="4094645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 userDrawn="1">
          <p15:clr>
            <a:srgbClr val="FBAE40"/>
          </p15:clr>
        </p15:guide>
        <p15:guide id="2" pos="703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366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65BD-70E8-4501-B787-9DB1B18E946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3"/>
          </p:nvPr>
        </p:nvSpPr>
        <p:spPr>
          <a:xfrm>
            <a:off x="531762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52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2DC-52D0-40FB-8D8E-731F2A424C7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518160" y="1238250"/>
            <a:ext cx="7997190" cy="469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9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46985" y="3543176"/>
            <a:ext cx="3420000" cy="25200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F2FE-57AC-44A5-83B2-5EA37415418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89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ink Tub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D73B-028D-4868-AC56-0F53A202B85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nk Tube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0599"/>
            <a:ext cx="3430292" cy="25248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E1A3-6F69-4BA7-ABCC-54AE0FE4071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6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ub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2" y="3566816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A7AE-0642-4BAB-A6EC-A6F308F83E04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&amp;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3554116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C7FA-6A67-4258-9A1C-F8D500C9CBD2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2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uble joint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A4A8-3EEE-43E5-AF6B-0B89DE50261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2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iagoFernandes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29343" cy="25242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2977-AE60-43C8-A2E9-7686FB6D21C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1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D7BF-C50A-4DCE-8340-D41715168D4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3" name="Image 2" descr="Oil_ri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54116"/>
            <a:ext cx="3430293" cy="2524900"/>
          </a:xfrm>
          <a:prstGeom prst="rect">
            <a:avLst/>
          </a:prstGeom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22" y="1173163"/>
            <a:ext cx="3868340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5018"/>
            <a:ext cx="3887391" cy="4094645"/>
          </a:xfrm>
        </p:spPr>
        <p:txBody>
          <a:bodyPr/>
          <a:lstStyle>
            <a:lvl1pPr>
              <a:buClr>
                <a:srgbClr val="CD007B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419218" y="2095500"/>
            <a:ext cx="3868737" cy="40941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06154" y="6458287"/>
            <a:ext cx="2282025" cy="230231"/>
          </a:xfrm>
        </p:spPr>
        <p:txBody>
          <a:bodyPr/>
          <a:lstStyle/>
          <a:p>
            <a:fld id="{558185AA-FD5F-4A36-A4BC-8A9488A3BA24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6" name="Triângulo isósceles 15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9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550">
          <p15:clr>
            <a:srgbClr val="FBAE40"/>
          </p15:clr>
        </p15:guide>
        <p15:guide id="2" pos="703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il_ri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5"/>
            <a:ext cx="3417584" cy="251554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B566-2D66-4F69-9487-B3151EB9BB4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87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43300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F849-7930-4339-B11D-4633A722F41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70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g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42358"/>
            <a:ext cx="3430293" cy="25249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9B8-9251-4D40-9B37-24F538D30D25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2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ge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" y="3554116"/>
            <a:ext cx="3446268" cy="25366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676A-8C9B-475F-BC44-7152EF9E1486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4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oman and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42358"/>
            <a:ext cx="3414318" cy="251314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9E26-6DF5-4256-808F-7A74AC6CE017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7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trol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F8F5-4B0F-414E-9E68-E0D4E896DE7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07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iagoFernandes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E8D3-058D-4B86-8431-E8E252B810BD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5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il_rig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1" y="3555058"/>
            <a:ext cx="3429014" cy="252395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B4EE-E718-4C19-99A5-39DB0FF247C9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&amp;D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9" y="3554116"/>
            <a:ext cx="3414319" cy="251314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BA14-46D6-463A-804B-AB31D7C0909F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1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r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56000"/>
            <a:ext cx="3427734" cy="25230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">
          <a:xfrm>
            <a:off x="561583" y="1352356"/>
            <a:ext cx="3420000" cy="1904146"/>
          </a:xfrm>
          <a:solidFill>
            <a:srgbClr val="BFC3C3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7A89-68BF-4FF0-B0E9-2947B1A834BA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354286" y="1350499"/>
            <a:ext cx="4160185" cy="4712677"/>
          </a:xfrm>
        </p:spPr>
        <p:txBody>
          <a:bodyPr/>
          <a:lstStyle>
            <a:lvl1pPr>
              <a:buClr>
                <a:srgbClr val="009EE0"/>
              </a:buCl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24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34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70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29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9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slideLayout" Target="../slideLayouts/slideLayout165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slideLayout" Target="../slideLayouts/slideLayout167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slideLayout" Target="../slideLayouts/slideLayout196.xml"/><Relationship Id="rId33" Type="http://schemas.openxmlformats.org/officeDocument/2006/relationships/slideLayout" Target="../slideLayouts/slideLayout204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203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slideLayout" Target="../slideLayouts/slideLayout194.xml"/><Relationship Id="rId28" Type="http://schemas.openxmlformats.org/officeDocument/2006/relationships/slideLayout" Target="../slideLayouts/slideLayout19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31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slideLayout" Target="../slideLayouts/slideLayout198.xml"/><Relationship Id="rId30" Type="http://schemas.openxmlformats.org/officeDocument/2006/relationships/slideLayout" Target="../slideLayouts/slideLayout201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Capture d’écran 2016-05-03 à 18.37.25.png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CD0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CD0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8" name="Triângulo isósceles 17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370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989" r:id="rId2"/>
    <p:sldLayoutId id="2147483700" r:id="rId3"/>
    <p:sldLayoutId id="2147483680" r:id="rId4"/>
    <p:sldLayoutId id="2147483682" r:id="rId5"/>
    <p:sldLayoutId id="2147483702" r:id="rId6"/>
    <p:sldLayoutId id="2147483703" r:id="rId7"/>
    <p:sldLayoutId id="214748368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815" r:id="rId14"/>
    <p:sldLayoutId id="2147483789" r:id="rId15"/>
    <p:sldLayoutId id="2147483788" r:id="rId16"/>
    <p:sldLayoutId id="2147483791" r:id="rId17"/>
    <p:sldLayoutId id="2147483792" r:id="rId18"/>
    <p:sldLayoutId id="2147483781" r:id="rId19"/>
    <p:sldLayoutId id="2147483782" r:id="rId20"/>
    <p:sldLayoutId id="2147483783" r:id="rId21"/>
    <p:sldLayoutId id="2147483794" r:id="rId22"/>
    <p:sldLayoutId id="2147483784" r:id="rId23"/>
    <p:sldLayoutId id="2147483796" r:id="rId24"/>
    <p:sldLayoutId id="2147483780" r:id="rId25"/>
    <p:sldLayoutId id="2147483787" r:id="rId26"/>
    <p:sldLayoutId id="2147483793" r:id="rId27"/>
    <p:sldLayoutId id="2147483795" r:id="rId28"/>
    <p:sldLayoutId id="2147483785" r:id="rId29"/>
    <p:sldLayoutId id="2147483786" r:id="rId30"/>
    <p:sldLayoutId id="2147483790" r:id="rId31"/>
    <p:sldLayoutId id="2147483684" r:id="rId32"/>
    <p:sldLayoutId id="2147483987" r:id="rId33"/>
    <p:sldLayoutId id="2147483685" r:id="rId34"/>
    <p:sldLayoutId id="214748370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CD007B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apture d’écran 2016-05-03 à 18.37.25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877" y="75449"/>
            <a:ext cx="7405473" cy="740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29" name="Triângulo isósceles 28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188438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BA44F-B6FD-4C7A-8AD0-6FA845BDCD9E}" type="datetime1">
              <a:rPr lang="fr-FR" smtClean="0"/>
              <a:pPr/>
              <a:t>07/11/2018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5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729" r:id="rId32"/>
    <p:sldLayoutId id="2147483986" r:id="rId33"/>
    <p:sldLayoutId id="2147483730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0098A1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Capture d’écran 2016-05-03 à 18.37.25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9877" y="75449"/>
            <a:ext cx="7405473" cy="740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2610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EBD433-96FB-40B3-8C0A-361271727BE6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8" name="Triângulo isósceles 17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0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  <p:sldLayoutId id="2147483982" r:id="rId32"/>
    <p:sldLayoutId id="2147483985" r:id="rId33"/>
    <p:sldLayoutId id="2147483983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009EE0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Capture d’écran 2016-05-03 à 18.37.25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2610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FD54AC-1A1D-4D19-AA30-3C5752B63786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F8B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9" name="Triângulo isósceles 18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5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745" r:id="rId32"/>
    <p:sldLayoutId id="2147483984" r:id="rId33"/>
    <p:sldLayoutId id="214748374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F8B334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Capture d’écran 2016-05-03 à 18.37.25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931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0838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A2080-9CDE-4D11-8545-17F46212FC5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931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9" name="Triângulo isósceles 18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48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761" r:id="rId32"/>
    <p:sldLayoutId id="2147483949" r:id="rId33"/>
    <p:sldLayoutId id="2147483762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93117F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/>
          <p:nvPr userDrawn="1"/>
        </p:nvSpPr>
        <p:spPr bwMode="ltGray">
          <a:xfrm>
            <a:off x="1176793" y="6456402"/>
            <a:ext cx="7967207" cy="234000"/>
          </a:xfrm>
          <a:prstGeom prst="rect">
            <a:avLst/>
          </a:prstGeom>
          <a:solidFill>
            <a:srgbClr val="BF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9" name="Image 28" descr="Capture d’écran 2016-05-03 à 18.37.25.png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1"/>
          <a:stretch/>
        </p:blipFill>
        <p:spPr>
          <a:xfrm>
            <a:off x="0" y="47032"/>
            <a:ext cx="1134400" cy="1552090"/>
          </a:xfrm>
          <a:prstGeom prst="rect">
            <a:avLst/>
          </a:prstGeom>
        </p:spPr>
      </p:pic>
      <p:sp>
        <p:nvSpPr>
          <p:cNvPr id="36" name="Forme libre 35"/>
          <p:cNvSpPr/>
          <p:nvPr/>
        </p:nvSpPr>
        <p:spPr bwMode="white">
          <a:xfrm flipH="1" flipV="1">
            <a:off x="457167" y="6146800"/>
            <a:ext cx="1026160" cy="711200"/>
          </a:xfrm>
          <a:custGeom>
            <a:avLst/>
            <a:gdLst>
              <a:gd name="connsiteX0" fmla="*/ 365760 w 1026160"/>
              <a:gd name="connsiteY0" fmla="*/ 690880 h 711200"/>
              <a:gd name="connsiteX1" fmla="*/ 0 w 1026160"/>
              <a:gd name="connsiteY1" fmla="*/ 0 h 711200"/>
              <a:gd name="connsiteX2" fmla="*/ 1026160 w 1026160"/>
              <a:gd name="connsiteY2" fmla="*/ 0 h 711200"/>
              <a:gd name="connsiteX3" fmla="*/ 1026160 w 1026160"/>
              <a:gd name="connsiteY3" fmla="*/ 711200 h 711200"/>
              <a:gd name="connsiteX4" fmla="*/ 365760 w 1026160"/>
              <a:gd name="connsiteY4" fmla="*/ 69088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" h="711200">
                <a:moveTo>
                  <a:pt x="365760" y="690880"/>
                </a:moveTo>
                <a:lnTo>
                  <a:pt x="0" y="0"/>
                </a:lnTo>
                <a:lnTo>
                  <a:pt x="1026160" y="0"/>
                </a:lnTo>
                <a:lnTo>
                  <a:pt x="1026160" y="711200"/>
                </a:lnTo>
                <a:lnTo>
                  <a:pt x="365760" y="690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 bwMode="white">
          <a:xfrm>
            <a:off x="4789714" y="0"/>
            <a:ext cx="4383314" cy="6858000"/>
          </a:xfrm>
          <a:custGeom>
            <a:avLst/>
            <a:gdLst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833257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0" fmla="*/ 0 w 4833257"/>
              <a:gd name="connsiteY0" fmla="*/ 0 h 6858000"/>
              <a:gd name="connsiteX1" fmla="*/ 3672114 w 4833257"/>
              <a:gd name="connsiteY1" fmla="*/ 0 h 6858000"/>
              <a:gd name="connsiteX2" fmla="*/ 3686629 w 4833257"/>
              <a:gd name="connsiteY2" fmla="*/ 0 h 6858000"/>
              <a:gd name="connsiteX3" fmla="*/ 4833257 w 4833257"/>
              <a:gd name="connsiteY3" fmla="*/ 0 h 6858000"/>
              <a:gd name="connsiteX4" fmla="*/ 4383314 w 4833257"/>
              <a:gd name="connsiteY4" fmla="*/ 6858000 h 6858000"/>
              <a:gd name="connsiteX5" fmla="*/ 3686629 w 4833257"/>
              <a:gd name="connsiteY5" fmla="*/ 6858000 h 6858000"/>
              <a:gd name="connsiteX6" fmla="*/ 3672114 w 4833257"/>
              <a:gd name="connsiteY6" fmla="*/ 6858000 h 6858000"/>
              <a:gd name="connsiteX7" fmla="*/ 3672114 w 4833257"/>
              <a:gd name="connsiteY7" fmla="*/ 6830999 h 6858000"/>
              <a:gd name="connsiteX8" fmla="*/ 0 w 4833257"/>
              <a:gd name="connsiteY8" fmla="*/ 0 h 6858000"/>
              <a:gd name="connsiteX0" fmla="*/ 0 w 4383314"/>
              <a:gd name="connsiteY0" fmla="*/ 14514 h 6872514"/>
              <a:gd name="connsiteX1" fmla="*/ 3672114 w 4383314"/>
              <a:gd name="connsiteY1" fmla="*/ 14514 h 6872514"/>
              <a:gd name="connsiteX2" fmla="*/ 3686629 w 4383314"/>
              <a:gd name="connsiteY2" fmla="*/ 14514 h 6872514"/>
              <a:gd name="connsiteX3" fmla="*/ 4368799 w 4383314"/>
              <a:gd name="connsiteY3" fmla="*/ 0 h 6872514"/>
              <a:gd name="connsiteX4" fmla="*/ 4383314 w 4383314"/>
              <a:gd name="connsiteY4" fmla="*/ 6872514 h 6872514"/>
              <a:gd name="connsiteX5" fmla="*/ 3686629 w 4383314"/>
              <a:gd name="connsiteY5" fmla="*/ 6872514 h 6872514"/>
              <a:gd name="connsiteX6" fmla="*/ 3672114 w 4383314"/>
              <a:gd name="connsiteY6" fmla="*/ 6872514 h 6872514"/>
              <a:gd name="connsiteX7" fmla="*/ 3672114 w 4383314"/>
              <a:gd name="connsiteY7" fmla="*/ 6845513 h 6872514"/>
              <a:gd name="connsiteX8" fmla="*/ 0 w 4383314"/>
              <a:gd name="connsiteY8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14" h="6872514">
                <a:moveTo>
                  <a:pt x="0" y="14514"/>
                </a:moveTo>
                <a:lnTo>
                  <a:pt x="3672114" y="14514"/>
                </a:lnTo>
                <a:lnTo>
                  <a:pt x="3686629" y="14514"/>
                </a:lnTo>
                <a:lnTo>
                  <a:pt x="4368799" y="0"/>
                </a:lnTo>
                <a:cubicBezTo>
                  <a:pt x="4373637" y="2290838"/>
                  <a:pt x="4378476" y="4581676"/>
                  <a:pt x="4383314" y="6872514"/>
                </a:cubicBezTo>
                <a:lnTo>
                  <a:pt x="3686629" y="6872514"/>
                </a:lnTo>
                <a:lnTo>
                  <a:pt x="3672114" y="6872514"/>
                </a:lnTo>
                <a:lnTo>
                  <a:pt x="3672114" y="6845513"/>
                </a:lnTo>
                <a:lnTo>
                  <a:pt x="0" y="14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Rectangle 22"/>
          <p:cNvSpPr/>
          <p:nvPr/>
        </p:nvSpPr>
        <p:spPr bwMode="black">
          <a:xfrm>
            <a:off x="0" y="0"/>
            <a:ext cx="9158400" cy="54000"/>
          </a:xfrm>
          <a:prstGeom prst="rect">
            <a:avLst/>
          </a:prstGeom>
          <a:solidFill>
            <a:srgbClr val="97A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28" name="Image 27" descr="V_L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9780" y="6456402"/>
            <a:ext cx="1012943" cy="23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5780"/>
            <a:ext cx="7886700" cy="503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9066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98D5A4-4101-4D92-AFEA-4C0C052A284E}" type="datetime1">
              <a:rPr lang="fr-FR" smtClean="0"/>
              <a:pPr/>
              <a:t>07/11/2018</a:t>
            </a:fld>
            <a:endParaRPr lang="fr-FR" dirty="0"/>
          </a:p>
        </p:txBody>
      </p:sp>
      <p:sp>
        <p:nvSpPr>
          <p:cNvPr id="24" name="Ellipse 23"/>
          <p:cNvSpPr/>
          <p:nvPr/>
        </p:nvSpPr>
        <p:spPr bwMode="ltGray">
          <a:xfrm>
            <a:off x="8419526" y="6245289"/>
            <a:ext cx="383497" cy="373110"/>
          </a:xfrm>
          <a:prstGeom prst="ellipse">
            <a:avLst/>
          </a:prstGeom>
          <a:solidFill>
            <a:srgbClr val="BFC3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 bwMode="ltGray">
          <a:xfrm>
            <a:off x="8604730" y="6332035"/>
            <a:ext cx="480867" cy="467844"/>
          </a:xfrm>
          <a:prstGeom prst="ellipse">
            <a:avLst/>
          </a:prstGeom>
          <a:solidFill>
            <a:srgbClr val="9095A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lai 25"/>
          <p:cNvSpPr>
            <a:spLocks noChangeAspect="1"/>
          </p:cNvSpPr>
          <p:nvPr/>
        </p:nvSpPr>
        <p:spPr bwMode="ltGray">
          <a:xfrm flipH="1">
            <a:off x="8854260" y="6420402"/>
            <a:ext cx="286520" cy="306000"/>
          </a:xfrm>
          <a:prstGeom prst="flowChartDelay">
            <a:avLst/>
          </a:prstGeom>
          <a:solidFill>
            <a:srgbClr val="97A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5380F2-9CB5-47FD-8BF7-1B870D146C62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1109877" y="88023"/>
            <a:ext cx="7405473" cy="727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7" name="Retângulo 16"/>
          <p:cNvSpPr/>
          <p:nvPr userDrawn="1"/>
        </p:nvSpPr>
        <p:spPr>
          <a:xfrm>
            <a:off x="1244379" y="6388873"/>
            <a:ext cx="946205" cy="34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3" descr="D:\Rhayssa CABRAL\Marca VSB E VALLOUREC\MARCAS VSB E VALLOUREC-01.png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59802" y="6393168"/>
            <a:ext cx="684796" cy="333480"/>
          </a:xfrm>
          <a:prstGeom prst="rect">
            <a:avLst/>
          </a:prstGeom>
          <a:noFill/>
        </p:spPr>
      </p:pic>
      <p:sp>
        <p:nvSpPr>
          <p:cNvPr id="19" name="Triângulo isósceles 18"/>
          <p:cNvSpPr/>
          <p:nvPr userDrawn="1"/>
        </p:nvSpPr>
        <p:spPr>
          <a:xfrm>
            <a:off x="1963972" y="6400799"/>
            <a:ext cx="524787" cy="3737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3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  <p:sldLayoutId id="2147483938" r:id="rId28"/>
    <p:sldLayoutId id="2147483939" r:id="rId29"/>
    <p:sldLayoutId id="2147483940" r:id="rId30"/>
    <p:sldLayoutId id="2147483941" r:id="rId31"/>
    <p:sldLayoutId id="2147483777" r:id="rId32"/>
    <p:sldLayoutId id="2147483988" r:id="rId33"/>
    <p:sldLayoutId id="2147483778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Clr>
          <a:srgbClr val="97AD17"/>
        </a:buClr>
        <a:buFont typeface="Wingdings 3" panose="05040102010807070707" pitchFamily="18" charset="2"/>
        <a:buChar char="{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18415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59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852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87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VallourecGroup" TargetMode="External"/><Relationship Id="rId3" Type="http://schemas.openxmlformats.org/officeDocument/2006/relationships/hyperlink" Target="mailto:antoniosm.fonseca@vallourec.com" TargetMode="External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twitter.com/vallourec?lang=fr" TargetMode="Externa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hyperlink" Target="https://www.linkedin.com/company/vallourec" TargetMode="External"/><Relationship Id="rId4" Type="http://schemas.openxmlformats.org/officeDocument/2006/relationships/hyperlink" Target="https://www.facebook.com/Vallourec" TargetMode="Externa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3562184" y="3409384"/>
            <a:ext cx="5515153" cy="102013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R&amp;D and Innovation </a:t>
            </a:r>
            <a:br>
              <a:rPr lang="fr-FR" dirty="0" smtClean="0"/>
            </a:br>
            <a:r>
              <a:rPr lang="fr-FR" dirty="0" smtClean="0"/>
              <a:t>South America</a:t>
            </a:r>
            <a:br>
              <a:rPr lang="fr-FR" dirty="0" smtClean="0"/>
            </a:b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3562184" y="4720874"/>
            <a:ext cx="5515153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sz="1600" b="1" dirty="0" smtClean="0"/>
              <a:t>Dr.-Ing. Antonio Sergio Medeiros Fonseca</a:t>
            </a:r>
          </a:p>
          <a:p>
            <a:r>
              <a:rPr lang="fr-FR" sz="1600" b="1" i="1" dirty="0" smtClean="0"/>
              <a:t>Superintendente</a:t>
            </a:r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09 Nov-2018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23., 2018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R&amp;D Excellence Program Kick-Off Meeting #3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Contact:</a:t>
            </a:r>
            <a:br>
              <a:rPr lang="fr-FR" dirty="0" smtClean="0"/>
            </a:br>
            <a:r>
              <a:rPr lang="fr-FR" dirty="0" smtClean="0">
                <a:hlinkClick r:id="rId3"/>
              </a:rPr>
              <a:t>antoniosm.fonseca@vallourec.com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e la date 19"/>
          <p:cNvSpPr txBox="1">
            <a:spLocks/>
          </p:cNvSpPr>
          <p:nvPr/>
        </p:nvSpPr>
        <p:spPr>
          <a:xfrm>
            <a:off x="1176792" y="6458287"/>
            <a:ext cx="2282025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7E2F32-E4B7-448D-B292-CFC4A3FC081E}" type="datetime1">
              <a:rPr lang="fr-FR" smtClean="0"/>
              <a:pPr/>
              <a:t>07/11/2018</a:t>
            </a:fld>
            <a:endParaRPr lang="fr-FR"/>
          </a:p>
        </p:txBody>
      </p:sp>
      <p:sp>
        <p:nvSpPr>
          <p:cNvPr id="8" name="Espace réservé du pied de page 20"/>
          <p:cNvSpPr txBox="1">
            <a:spLocks/>
          </p:cNvSpPr>
          <p:nvPr/>
        </p:nvSpPr>
        <p:spPr>
          <a:xfrm>
            <a:off x="3562184" y="6458287"/>
            <a:ext cx="4667416" cy="230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CHARTE POWERPOINT HAVAS PARIS POUR VALLOUREC</a:t>
            </a:r>
            <a:endParaRPr lang="fr-FR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7147655" y="6283629"/>
            <a:ext cx="1819237" cy="37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D007B"/>
              </a:buClr>
              <a:buFont typeface="Wingdings 3" panose="05040102010807070707" pitchFamily="18" charset="2"/>
              <a:buNone/>
              <a:defRPr sz="1800" kern="1200">
                <a:solidFill>
                  <a:srgbClr val="009EE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Vallourec.com </a:t>
            </a:r>
            <a:endParaRPr lang="fr-FR" dirty="0"/>
          </a:p>
        </p:txBody>
      </p:sp>
      <p:sp>
        <p:nvSpPr>
          <p:cNvPr id="10" name="Espace réservé du numéro de diapositive 21"/>
          <p:cNvSpPr txBox="1">
            <a:spLocks/>
          </p:cNvSpPr>
          <p:nvPr/>
        </p:nvSpPr>
        <p:spPr>
          <a:xfrm>
            <a:off x="8736177" y="6427602"/>
            <a:ext cx="411480" cy="291600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5380F2-9CB5-47FD-8BF7-1B870D146C6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Image 1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55" y="6357738"/>
            <a:ext cx="276096" cy="276096"/>
          </a:xfrm>
          <a:prstGeom prst="rect">
            <a:avLst/>
          </a:prstGeom>
        </p:spPr>
      </p:pic>
      <p:pic>
        <p:nvPicPr>
          <p:cNvPr id="12" name="Image 11" descr="Twitter_logo_blue.eps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0" y="6383857"/>
            <a:ext cx="276097" cy="224707"/>
          </a:xfrm>
          <a:prstGeom prst="rect">
            <a:avLst/>
          </a:prstGeom>
        </p:spPr>
      </p:pic>
      <p:pic>
        <p:nvPicPr>
          <p:cNvPr id="13" name="Image 12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/>
          <a:srcRect l="16908" t="26109" r="16664" b="26577"/>
          <a:stretch/>
        </p:blipFill>
        <p:spPr>
          <a:xfrm>
            <a:off x="1193216" y="6366004"/>
            <a:ext cx="529542" cy="234698"/>
          </a:xfrm>
          <a:prstGeom prst="rect">
            <a:avLst/>
          </a:prstGeom>
        </p:spPr>
      </p:pic>
      <p:pic>
        <p:nvPicPr>
          <p:cNvPr id="14" name="Image 13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11631" y="6352198"/>
            <a:ext cx="300275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2" y="4705652"/>
            <a:ext cx="857168" cy="83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09" y="111457"/>
            <a:ext cx="2801491" cy="89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6"/>
          <p:cNvSpPr>
            <a:spLocks noGrp="1"/>
          </p:cNvSpPr>
          <p:nvPr>
            <p:ph type="title"/>
          </p:nvPr>
        </p:nvSpPr>
        <p:spPr>
          <a:xfrm>
            <a:off x="1126002" y="435921"/>
            <a:ext cx="4264863" cy="7961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i="1" dirty="0" smtClean="0">
                <a:solidFill>
                  <a:schemeClr val="accent1"/>
                </a:solidFill>
              </a:rPr>
              <a:t>Vallourec Open Brazil</a:t>
            </a:r>
            <a:r>
              <a:rPr lang="fr-FR" b="1" dirty="0" smtClean="0">
                <a:solidFill>
                  <a:schemeClr val="accent1"/>
                </a:solidFill>
              </a:rPr>
              <a:t> 2017</a:t>
            </a: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 Data Science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56354" y="4799166"/>
            <a:ext cx="671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Artificial Intelligence Technology: </a:t>
            </a:r>
            <a:r>
              <a:rPr lang="en-US" sz="1600" dirty="0" smtClean="0"/>
              <a:t>Neural Network solution originally developed to flexible risers was successfully adapted to rigid ones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6" y="5781632"/>
            <a:ext cx="1060637" cy="41667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70002" y="5666806"/>
            <a:ext cx="671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Data qualification algorithms: </a:t>
            </a:r>
            <a:r>
              <a:rPr lang="en-US" sz="1600" dirty="0" smtClean="0"/>
              <a:t>to identify failures on data storage and enable feasible data mining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9440" y="4158896"/>
            <a:ext cx="393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Selected Startups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itre 6"/>
          <p:cNvSpPr txBox="1">
            <a:spLocks/>
          </p:cNvSpPr>
          <p:nvPr/>
        </p:nvSpPr>
        <p:spPr>
          <a:xfrm>
            <a:off x="1119117" y="88024"/>
            <a:ext cx="4888730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Open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0473" y="1436568"/>
            <a:ext cx="43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Activated Ecosystems on Universities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esultado de imagem para incubadora da UF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66" y="1909142"/>
            <a:ext cx="1243013" cy="6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2927169" y="2230611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304537" y="2045945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UFRJ</a:t>
            </a:r>
            <a:endParaRPr lang="pt-BR" dirty="0"/>
          </a:p>
        </p:txBody>
      </p:sp>
      <p:pic>
        <p:nvPicPr>
          <p:cNvPr id="1028" name="Picture 4" descr="Resultado de imagem para crit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14" y="2621578"/>
            <a:ext cx="762717" cy="5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de seta reta 20"/>
          <p:cNvCxnSpPr/>
          <p:nvPr/>
        </p:nvCxnSpPr>
        <p:spPr>
          <a:xfrm>
            <a:off x="2927169" y="2902258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304537" y="2717592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UFJF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8" y="3372232"/>
            <a:ext cx="1137228" cy="5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ector de seta reta 26"/>
          <p:cNvCxnSpPr/>
          <p:nvPr/>
        </p:nvCxnSpPr>
        <p:spPr>
          <a:xfrm>
            <a:off x="2927169" y="3650853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304537" y="3466187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UNIFEI</a:t>
            </a:r>
            <a:endParaRPr lang="pt-B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29" y="1922250"/>
            <a:ext cx="1083383" cy="6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ector de seta reta 28"/>
          <p:cNvCxnSpPr/>
          <p:nvPr/>
        </p:nvCxnSpPr>
        <p:spPr>
          <a:xfrm>
            <a:off x="5991496" y="2230611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6384814" y="2045945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UFMG</a:t>
            </a:r>
            <a:endParaRPr lang="pt-B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57" y="2538109"/>
            <a:ext cx="796327" cy="7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ector de seta reta 30"/>
          <p:cNvCxnSpPr/>
          <p:nvPr/>
        </p:nvCxnSpPr>
        <p:spPr>
          <a:xfrm>
            <a:off x="5991496" y="2902258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6384814" y="2717592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UFF</a:t>
            </a:r>
            <a:endParaRPr lang="pt-B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42" y="3391062"/>
            <a:ext cx="986356" cy="5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de seta reta 32"/>
          <p:cNvCxnSpPr/>
          <p:nvPr/>
        </p:nvCxnSpPr>
        <p:spPr>
          <a:xfrm>
            <a:off x="5991496" y="3650853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384814" y="3466187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PUC-RIO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3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2" name="Titre 6"/>
          <p:cNvSpPr>
            <a:spLocks noGrp="1"/>
          </p:cNvSpPr>
          <p:nvPr>
            <p:ph type="title"/>
          </p:nvPr>
        </p:nvSpPr>
        <p:spPr>
          <a:xfrm>
            <a:off x="1085059" y="588785"/>
            <a:ext cx="4144704" cy="6838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i="1" dirty="0">
                <a:solidFill>
                  <a:schemeClr val="accent1"/>
                </a:solidFill>
              </a:rPr>
              <a:t>Vallourec Open Brazil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2018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Computational </a:t>
            </a:r>
            <a:r>
              <a:rPr lang="fr-FR" b="1" dirty="0" smtClean="0">
                <a:solidFill>
                  <a:srgbClr val="C00000"/>
                </a:solidFill>
              </a:rPr>
              <a:t>Vison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Resultado de imagem para pix fo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0" y="4597762"/>
            <a:ext cx="928612" cy="6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85058" y="4543170"/>
            <a:ext cx="79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Challenge: </a:t>
            </a:r>
            <a:r>
              <a:rPr lang="en-US" sz="1600" dirty="0" smtClean="0"/>
              <a:t>Evaluation of forest quality and health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Solution: </a:t>
            </a:r>
            <a:r>
              <a:rPr lang="en-US" sz="1600" dirty="0" smtClean="0"/>
              <a:t>Use of satellite images and machine learning to identify and emit alerts about anomalies in the forests</a:t>
            </a:r>
          </a:p>
        </p:txBody>
      </p:sp>
      <p:pic>
        <p:nvPicPr>
          <p:cNvPr id="1029" name="Picture 5" descr="Resultado de imagem para TCS technology belo horizo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9" y="5484511"/>
            <a:ext cx="759475" cy="7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085059" y="5475768"/>
            <a:ext cx="802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Challenge: </a:t>
            </a:r>
            <a:r>
              <a:rPr lang="en-US" sz="1600" dirty="0"/>
              <a:t>Quantification of </a:t>
            </a:r>
            <a:r>
              <a:rPr lang="en-US" sz="1600" dirty="0" smtClean="0"/>
              <a:t>the wood charged in the </a:t>
            </a:r>
            <a:r>
              <a:rPr lang="en-US" sz="1600" dirty="0"/>
              <a:t>furnace and </a:t>
            </a:r>
            <a:r>
              <a:rPr lang="en-US" sz="1600" dirty="0" smtClean="0"/>
              <a:t>stored in the field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Solution: </a:t>
            </a:r>
            <a:r>
              <a:rPr lang="en-US" sz="1600" dirty="0" smtClean="0"/>
              <a:t>Development of two systems to measure the </a:t>
            </a:r>
            <a:r>
              <a:rPr lang="en-US" sz="1600" dirty="0"/>
              <a:t>wood volume and the stacking </a:t>
            </a:r>
            <a:r>
              <a:rPr lang="en-US" sz="1600" dirty="0" smtClean="0"/>
              <a:t>factor: one based on drone images and the other on tablet images.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6" y="88024"/>
            <a:ext cx="2323744" cy="8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36736" y="3973370"/>
            <a:ext cx="393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Selected Startups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itre 6"/>
          <p:cNvSpPr txBox="1">
            <a:spLocks/>
          </p:cNvSpPr>
          <p:nvPr/>
        </p:nvSpPr>
        <p:spPr>
          <a:xfrm>
            <a:off x="1085059" y="88024"/>
            <a:ext cx="4922787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Open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06825" y="1368328"/>
            <a:ext cx="43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Activated Ecosystems on Universities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Resultado de imagem para incubadora da UF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5" y="1904452"/>
            <a:ext cx="1243013" cy="6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>
            <a:off x="1491018" y="2140387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18259" y="2000671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UFRJ</a:t>
            </a:r>
            <a:endParaRPr lang="pt-BR" dirty="0"/>
          </a:p>
        </p:txBody>
      </p:sp>
      <p:pic>
        <p:nvPicPr>
          <p:cNvPr id="17" name="Picture 4" descr="Resultado de imagem para crit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3" y="2561897"/>
            <a:ext cx="762717" cy="5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de seta reta 17"/>
          <p:cNvCxnSpPr/>
          <p:nvPr/>
        </p:nvCxnSpPr>
        <p:spPr>
          <a:xfrm>
            <a:off x="1491018" y="2850472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18259" y="2645992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UFJF</a:t>
            </a:r>
            <a:endParaRPr lang="pt-BR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7" y="3237860"/>
            <a:ext cx="1137228" cy="5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ector de seta reta 24"/>
          <p:cNvCxnSpPr/>
          <p:nvPr/>
        </p:nvCxnSpPr>
        <p:spPr>
          <a:xfrm>
            <a:off x="1491018" y="3562735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718259" y="3359111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UNIFEI</a:t>
            </a:r>
            <a:endParaRPr lang="pt-BR" dirty="0"/>
          </a:p>
        </p:txBody>
      </p:sp>
      <p:cxnSp>
        <p:nvCxnSpPr>
          <p:cNvPr id="31" name="Conector de seta reta 30"/>
          <p:cNvCxnSpPr/>
          <p:nvPr/>
        </p:nvCxnSpPr>
        <p:spPr>
          <a:xfrm>
            <a:off x="4308189" y="2850472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607347" y="2725621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UFF</a:t>
            </a:r>
            <a:endParaRPr lang="pt-BR" dirty="0"/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51" y="3302440"/>
            <a:ext cx="986356" cy="5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ector de seta reta 33"/>
          <p:cNvCxnSpPr/>
          <p:nvPr/>
        </p:nvCxnSpPr>
        <p:spPr>
          <a:xfrm>
            <a:off x="4308189" y="3562735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607347" y="3401079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PUC-RIO</a:t>
            </a:r>
            <a:endParaRPr lang="pt-BR" dirty="0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38" y="1845300"/>
            <a:ext cx="1083383" cy="6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ector de seta reta 36"/>
          <p:cNvCxnSpPr/>
          <p:nvPr/>
        </p:nvCxnSpPr>
        <p:spPr>
          <a:xfrm>
            <a:off x="4308189" y="2140387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4607347" y="1940476"/>
            <a:ext cx="116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UFMG</a:t>
            </a:r>
            <a:endParaRPr lang="pt-BR" dirty="0"/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66" y="2532522"/>
            <a:ext cx="796327" cy="7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8662"/>
          <a:stretch/>
        </p:blipFill>
        <p:spPr bwMode="auto">
          <a:xfrm>
            <a:off x="5942222" y="1618961"/>
            <a:ext cx="1270809" cy="9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ector de seta reta 39"/>
          <p:cNvCxnSpPr/>
          <p:nvPr/>
        </p:nvCxnSpPr>
        <p:spPr>
          <a:xfrm>
            <a:off x="7262853" y="2140387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7599453" y="1918606"/>
            <a:ext cx="16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ESALQ/USP</a:t>
            </a:r>
            <a:endParaRPr lang="pt-BR" dirty="0"/>
          </a:p>
        </p:txBody>
      </p:sp>
      <p:pic>
        <p:nvPicPr>
          <p:cNvPr id="2053" name="Picture 5" descr="Resultado de imagem para parque tecnolÃ³gico de sÃ£o josÃ© dos campo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1"/>
          <a:stretch/>
        </p:blipFill>
        <p:spPr bwMode="auto">
          <a:xfrm>
            <a:off x="5895020" y="2468693"/>
            <a:ext cx="1365212" cy="6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ector de seta reta 41"/>
          <p:cNvCxnSpPr/>
          <p:nvPr/>
        </p:nvCxnSpPr>
        <p:spPr>
          <a:xfrm>
            <a:off x="7262853" y="2850472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503422" y="2613825"/>
            <a:ext cx="16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CTA/ITA</a:t>
            </a:r>
            <a:endParaRPr lang="pt-BR" dirty="0"/>
          </a:p>
        </p:txBody>
      </p:sp>
      <p:pic>
        <p:nvPicPr>
          <p:cNvPr id="2055" name="Picture 7" descr="Resultado de imagem para incubadora inat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92" y="3030997"/>
            <a:ext cx="1062468" cy="10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ector de seta reta 44"/>
          <p:cNvCxnSpPr/>
          <p:nvPr/>
        </p:nvCxnSpPr>
        <p:spPr>
          <a:xfrm>
            <a:off x="7262853" y="3562735"/>
            <a:ext cx="37206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412632" y="3365765"/>
            <a:ext cx="16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INATEL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6"/>
          <p:cNvSpPr>
            <a:spLocks noGrp="1"/>
          </p:cNvSpPr>
          <p:nvPr>
            <p:ph type="title"/>
          </p:nvPr>
        </p:nvSpPr>
        <p:spPr>
          <a:xfrm>
            <a:off x="1109877" y="88025"/>
            <a:ext cx="4922787" cy="535884"/>
          </a:xfrm>
        </p:spPr>
        <p:txBody>
          <a:bodyPr vert="horz" lIns="91424" tIns="45712" rIns="91424" bIns="45712" rtlCol="0" anchor="b" anchorCtr="0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Open Innovation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7" y="56316"/>
            <a:ext cx="2047164" cy="1146079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049673" y="100750"/>
            <a:ext cx="2047164" cy="107720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1600" dirty="0"/>
              <a:t>Open innovation program in partnership with </a:t>
            </a:r>
            <a:r>
              <a:rPr lang="en-US" sz="1600" b="1" dirty="0" smtClean="0"/>
              <a:t>SEBRAE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30" y="3531094"/>
            <a:ext cx="1319970" cy="8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69" y="3653205"/>
            <a:ext cx="1912665" cy="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" y="3653206"/>
            <a:ext cx="1898411" cy="6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18" y="3587992"/>
            <a:ext cx="1846715" cy="7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Resultado de imagem para m&amp;S industri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1"/>
          <a:stretch/>
        </p:blipFill>
        <p:spPr bwMode="auto">
          <a:xfrm>
            <a:off x="5921217" y="3636283"/>
            <a:ext cx="1015442" cy="6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43" y="3515804"/>
            <a:ext cx="764602" cy="8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682" y="5909753"/>
            <a:ext cx="864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Arial" pitchFamily="34" charset="0"/>
              </a:rPr>
              <a:t>C</a:t>
            </a:r>
            <a:r>
              <a:rPr lang="en-US" b="1" dirty="0">
                <a:latin typeface="Calibri" panose="020F0502020204030204" pitchFamily="34" charset="0"/>
              </a:rPr>
              <a:t>urrent step: </a:t>
            </a:r>
            <a:r>
              <a:rPr lang="en-US" dirty="0">
                <a:latin typeface="Calibri" panose="020F0502020204030204" pitchFamily="34" charset="0"/>
              </a:rPr>
              <a:t>Service Design </a:t>
            </a:r>
            <a:r>
              <a:rPr lang="en-US" dirty="0" smtClean="0">
                <a:latin typeface="Calibri" panose="020F0502020204030204" pitchFamily="34" charset="0"/>
              </a:rPr>
              <a:t>– plan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</a:rPr>
              <a:t>execution of proves </a:t>
            </a:r>
            <a:r>
              <a:rPr lang="en-US" dirty="0">
                <a:latin typeface="Calibri" panose="020F0502020204030204" pitchFamily="34" charset="0"/>
              </a:rPr>
              <a:t>of concept 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555536"/>
            <a:ext cx="864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</a:t>
            </a:r>
            <a:r>
              <a:rPr lang="en-US" b="1" dirty="0" smtClean="0">
                <a:latin typeface="Calibri" panose="020F0502020204030204" pitchFamily="34" charset="0"/>
              </a:rPr>
              <a:t>hallenges </a:t>
            </a:r>
            <a:r>
              <a:rPr lang="en-US" dirty="0">
                <a:latin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Traceability, position control and amount optimization of maintenance spare parts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Integration of traceability technologies between clients and suppliers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Arial" pitchFamily="34" charset="0"/>
              </a:rPr>
              <a:t>Identification of iron billets position in stockyard and planning/control of their </a:t>
            </a:r>
            <a:r>
              <a:rPr lang="en-US" dirty="0" smtClean="0">
                <a:latin typeface="Calibri" panose="020F0502020204030204" pitchFamily="34" charset="0"/>
                <a:cs typeface="Arial" pitchFamily="34" charset="0"/>
              </a:rPr>
              <a:t>location</a:t>
            </a:r>
            <a:endParaRPr lang="en-US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Titre 6"/>
          <p:cNvSpPr txBox="1">
            <a:spLocks/>
          </p:cNvSpPr>
          <p:nvPr/>
        </p:nvSpPr>
        <p:spPr>
          <a:xfrm>
            <a:off x="1105467" y="460211"/>
            <a:ext cx="2756848" cy="7277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i="1" dirty="0" smtClean="0">
                <a:solidFill>
                  <a:schemeClr val="accent1"/>
                </a:solidFill>
              </a:rPr>
              <a:t>Mind 4.0</a:t>
            </a:r>
            <a:br>
              <a:rPr lang="fr-FR" b="1" i="1" dirty="0" smtClean="0">
                <a:solidFill>
                  <a:schemeClr val="accent1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Industry 4.0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1033" y="1518456"/>
            <a:ext cx="43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Activated Ecosystems on Universities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3018273"/>
            <a:ext cx="393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Selected Startups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0961" y="2115402"/>
            <a:ext cx="746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Universities were indirect activated through disclosure </a:t>
            </a:r>
          </a:p>
          <a:p>
            <a:pPr algn="ctr"/>
            <a:r>
              <a:rPr lang="en-US" dirty="0" smtClean="0"/>
              <a:t>on startups platforms and on innovation events.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0F2-9CB5-47FD-8BF7-1B870D146C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1109877" y="88025"/>
            <a:ext cx="4922787" cy="535884"/>
          </a:xfrm>
        </p:spPr>
        <p:txBody>
          <a:bodyPr vert="horz" lIns="91424" tIns="45712" rIns="91424" bIns="45712" rtlCol="0" anchor="b" anchorCtr="0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Open Innovation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8377" y="1677749"/>
            <a:ext cx="8526820" cy="397030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Objective: </a:t>
            </a:r>
          </a:p>
          <a:p>
            <a:pPr marL="285700" indent="-285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promote the matchmaking between VSB internal </a:t>
            </a:r>
            <a:r>
              <a:rPr lang="en-US" dirty="0"/>
              <a:t>clients </a:t>
            </a:r>
            <a:r>
              <a:rPr lang="en-US" dirty="0" smtClean="0"/>
              <a:t>and pre-selected startups. Topics of 2018: </a:t>
            </a:r>
          </a:p>
          <a:p>
            <a:pPr marL="742900" lvl="1" indent="-285700">
              <a:lnSpc>
                <a:spcPct val="20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Logistics</a:t>
            </a:r>
          </a:p>
          <a:p>
            <a:pPr marL="742900" lvl="1" indent="-285700">
              <a:lnSpc>
                <a:spcPct val="20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People Analytics and Energy</a:t>
            </a:r>
          </a:p>
          <a:p>
            <a:pPr marL="742900" lvl="1" indent="-285700">
              <a:lnSpc>
                <a:spcPct val="20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UFRJ Incubator</a:t>
            </a:r>
          </a:p>
          <a:p>
            <a:pPr marL="742900" lvl="1" indent="-285700">
              <a:lnSpc>
                <a:spcPct val="200000"/>
              </a:lnSpc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Legal</a:t>
            </a:r>
            <a:endParaRPr lang="en-US" b="1" dirty="0">
              <a:solidFill>
                <a:schemeClr val="accent1"/>
              </a:solidFill>
            </a:endParaRPr>
          </a:p>
          <a:p>
            <a:pPr marL="742900" lvl="1" indent="-2857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9" name="Seta para cima 18">
            <a:hlinkClick r:id="rId2" action="ppaction://hlinksldjump"/>
          </p:cNvPr>
          <p:cNvSpPr/>
          <p:nvPr/>
        </p:nvSpPr>
        <p:spPr>
          <a:xfrm>
            <a:off x="8872365" y="6026077"/>
            <a:ext cx="265471" cy="225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846082" y="2938992"/>
            <a:ext cx="393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Selected Startups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itre 6"/>
          <p:cNvSpPr txBox="1">
            <a:spLocks/>
          </p:cNvSpPr>
          <p:nvPr/>
        </p:nvSpPr>
        <p:spPr>
          <a:xfrm>
            <a:off x="1105467" y="646677"/>
            <a:ext cx="3084396" cy="3975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i="1" dirty="0" smtClean="0">
                <a:solidFill>
                  <a:schemeClr val="accent1"/>
                </a:solidFill>
              </a:rPr>
              <a:t>Vallourec Startup Days</a:t>
            </a:r>
            <a:endParaRPr lang="fr-FR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63" y="137544"/>
            <a:ext cx="8858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05" y="330136"/>
            <a:ext cx="609528" cy="64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88" y="1044269"/>
            <a:ext cx="751502" cy="81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90" y="991096"/>
            <a:ext cx="880090" cy="7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have esquerda 1"/>
          <p:cNvSpPr/>
          <p:nvPr/>
        </p:nvSpPr>
        <p:spPr>
          <a:xfrm>
            <a:off x="4308706" y="2994422"/>
            <a:ext cx="846161" cy="2881529"/>
          </a:xfrm>
          <a:prstGeom prst="leftBrace">
            <a:avLst>
              <a:gd name="adj1" fmla="val 8333"/>
              <a:gd name="adj2" fmla="val 50474"/>
            </a:avLst>
          </a:prstGeom>
          <a:ln w="28575">
            <a:solidFill>
              <a:srgbClr val="0098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59" y="3623484"/>
            <a:ext cx="1038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31" y="4174939"/>
            <a:ext cx="1114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87" y="3558657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85" y="5092680"/>
            <a:ext cx="1047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5" y="5154592"/>
            <a:ext cx="962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3477" r="26398" b="4688"/>
          <a:stretch/>
        </p:blipFill>
        <p:spPr bwMode="auto">
          <a:xfrm>
            <a:off x="1" y="506774"/>
            <a:ext cx="2238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2D29445-CAF1-489C-BD5E-BE40C6F5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1927" r="26719" b="5664"/>
          <a:stretch/>
        </p:blipFill>
        <p:spPr bwMode="auto">
          <a:xfrm>
            <a:off x="6736291" y="3429001"/>
            <a:ext cx="2360231" cy="28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E91B6FD-B38C-4A73-B050-5466B5A24B4E}"/>
              </a:ext>
            </a:extLst>
          </p:cNvPr>
          <p:cNvSpPr txBox="1">
            <a:spLocks/>
          </p:cNvSpPr>
          <p:nvPr/>
        </p:nvSpPr>
        <p:spPr>
          <a:xfrm>
            <a:off x="2401982" y="887773"/>
            <a:ext cx="6428239" cy="2640373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University Professors and Research Center Directors are invited to present their fields of expertise, ongoing research and innovation activities and lab equipment and resources. </a:t>
            </a:r>
          </a:p>
          <a:p>
            <a:pPr algn="just"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Companies are invited to present their challenges to the Academia. 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EACC2A39-0FE4-4B97-8033-07CAAF1FF66C}"/>
              </a:ext>
            </a:extLst>
          </p:cNvPr>
          <p:cNvSpPr txBox="1">
            <a:spLocks/>
          </p:cNvSpPr>
          <p:nvPr/>
        </p:nvSpPr>
        <p:spPr>
          <a:xfrm>
            <a:off x="304400" y="3707174"/>
            <a:ext cx="6256788" cy="2366081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Autofit/>
          </a:bodyPr>
          <a:lstStyle>
            <a:defPPr>
              <a:defRPr lang="fr-FR"/>
            </a:defPPr>
            <a:lvl1pPr algn="just">
              <a:lnSpc>
                <a:spcPct val="150000"/>
              </a:lnSpc>
              <a:spcBef>
                <a:spcPct val="0"/>
              </a:spcBef>
              <a:buNone/>
              <a:defRPr sz="2400" b="1">
                <a:solidFill>
                  <a:srgbClr val="172983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Goals</a:t>
            </a:r>
          </a:p>
          <a:p>
            <a:pPr>
              <a:lnSpc>
                <a:spcPct val="100000"/>
              </a:lnSpc>
            </a:pPr>
            <a:endParaRPr lang="en-US" sz="1100" u="sng" dirty="0">
              <a:solidFill>
                <a:schemeClr val="tx1"/>
              </a:solidFill>
            </a:endParaRPr>
          </a:p>
          <a:p>
            <a:pPr marL="342839" indent="-34283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Enlarge Scientific Knowledge</a:t>
            </a:r>
          </a:p>
          <a:p>
            <a:pPr marL="342839" indent="-34283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Create/Increase technical networking </a:t>
            </a:r>
          </a:p>
          <a:p>
            <a:pPr marL="342839" indent="-34283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Generate new ideas/ open innovation</a:t>
            </a:r>
          </a:p>
          <a:p>
            <a:pPr marL="342839" indent="-34283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Greater visibility of VCC-Rio &amp; VSB in RD&amp;I  ecosystems</a:t>
            </a:r>
          </a:p>
          <a:p>
            <a:pPr marL="342839" indent="-34283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Identify possibilities of future partnerships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13691" y="6409555"/>
            <a:ext cx="285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VCC-Rio – </a:t>
            </a:r>
            <a:r>
              <a:rPr lang="pt-BR" sz="1600" b="1" dirty="0" err="1" smtClean="0"/>
              <a:t>Sylvestre</a:t>
            </a:r>
            <a:r>
              <a:rPr lang="pt-BR" sz="1600" b="1" dirty="0" smtClean="0"/>
              <a:t> Silva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02002" y="6409555"/>
            <a:ext cx="158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INNOVATION</a:t>
            </a:r>
            <a:endParaRPr lang="pt-BR" sz="1600" b="1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119403" y="506774"/>
            <a:ext cx="3889325" cy="540051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 fontScale="97500"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i="1" dirty="0"/>
              <a:t>Technical Seminars VCC - Rio</a:t>
            </a:r>
          </a:p>
        </p:txBody>
      </p:sp>
      <p:sp>
        <p:nvSpPr>
          <p:cNvPr id="10" name="Titre 6"/>
          <p:cNvSpPr txBox="1">
            <a:spLocks/>
          </p:cNvSpPr>
          <p:nvPr/>
        </p:nvSpPr>
        <p:spPr>
          <a:xfrm>
            <a:off x="1109877" y="88025"/>
            <a:ext cx="4922787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smtClean="0">
                <a:solidFill>
                  <a:schemeClr val="accent1"/>
                </a:solidFill>
                <a:latin typeface="+mn-lt"/>
              </a:rPr>
              <a:t>Open Innovation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7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2D29445-CAF1-489C-BD5E-BE40C6F5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B8C60F35-2082-43C4-9B44-D804052F5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49025"/>
              </p:ext>
            </p:extLst>
          </p:nvPr>
        </p:nvGraphicFramePr>
        <p:xfrm>
          <a:off x="492897" y="932102"/>
          <a:ext cx="8586679" cy="5384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231">
                  <a:extLst>
                    <a:ext uri="{9D8B030D-6E8A-4147-A177-3AD203B41FA5}">
                      <a16:colId xmlns="" xmlns:a16="http://schemas.microsoft.com/office/drawing/2014/main" val="1566280860"/>
                    </a:ext>
                  </a:extLst>
                </a:gridCol>
                <a:gridCol w="4691864">
                  <a:extLst>
                    <a:ext uri="{9D8B030D-6E8A-4147-A177-3AD203B41FA5}">
                      <a16:colId xmlns="" xmlns:a16="http://schemas.microsoft.com/office/drawing/2014/main" val="2725085188"/>
                    </a:ext>
                  </a:extLst>
                </a:gridCol>
                <a:gridCol w="1760561">
                  <a:extLst>
                    <a:ext uri="{9D8B030D-6E8A-4147-A177-3AD203B41FA5}">
                      <a16:colId xmlns="" xmlns:a16="http://schemas.microsoft.com/office/drawing/2014/main" val="721680506"/>
                    </a:ext>
                  </a:extLst>
                </a:gridCol>
                <a:gridCol w="1341023">
                  <a:extLst>
                    <a:ext uri="{9D8B030D-6E8A-4147-A177-3AD203B41FA5}">
                      <a16:colId xmlns="" xmlns:a16="http://schemas.microsoft.com/office/drawing/2014/main" val="2230519345"/>
                    </a:ext>
                  </a:extLst>
                </a:gridCol>
              </a:tblGrid>
              <a:tr h="421719"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2234811696"/>
                  </a:ext>
                </a:extLst>
              </a:tr>
              <a:tr h="460063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Jun/17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Trends on the development of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New Materials</a:t>
                      </a:r>
                      <a:endParaRPr lang="en-US" sz="1400" b="1" noProof="0" dirty="0">
                        <a:solidFill>
                          <a:srgbClr val="0098A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Fernando Rizzo 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(INT/PUC-RJ)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2987808357"/>
                  </a:ext>
                </a:extLst>
              </a:tr>
              <a:tr h="553985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Aug/17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Flow of complex fluids in porous materials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application on oil recovery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Márcio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Carvalho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(PUC-RJ)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3366724719"/>
                  </a:ext>
                </a:extLst>
              </a:tr>
              <a:tr h="805640">
                <a:tc rowSpan="4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Sep/17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Laboratory facilities and capacity for preparing and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characterization of alloys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Integrated flowchart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Luiz Henrique de Almeida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3022777409"/>
                  </a:ext>
                </a:extLst>
              </a:tr>
              <a:tr h="597159">
                <a:tc vMerge="1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Analytical potential of COPPE’s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electronic microscopy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Paula </a:t>
                      </a: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Jardim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3835823993"/>
                  </a:ext>
                </a:extLst>
              </a:tr>
              <a:tr h="414786">
                <a:tc vMerge="1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Materials degradation -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Hydrogen embrittlement</a:t>
                      </a:r>
                      <a:endParaRPr lang="en-US" sz="1400" b="1" noProof="0" dirty="0">
                        <a:solidFill>
                          <a:srgbClr val="0098A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Dilson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dos Santos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263">
                <a:tc vMerge="1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Microstructural characterization using magnetic methods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Gabriela Pereira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0575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Oct/17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Structural steel (Gr. X-65) behavior after exposure to hydrogen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Marcos Pereira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(PUC-RJ)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8123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Dec/17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Applications of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Thermo-elastic techniques (TSA)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determination of stresses and fatigue strength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José Luiz Freire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(PUC-RJ)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E5B3569E-1DF3-45ED-B0E5-148E6042515F}"/>
              </a:ext>
            </a:extLst>
          </p:cNvPr>
          <p:cNvSpPr txBox="1">
            <a:spLocks/>
          </p:cNvSpPr>
          <p:nvPr/>
        </p:nvSpPr>
        <p:spPr>
          <a:xfrm>
            <a:off x="1083501" y="502519"/>
            <a:ext cx="7405473" cy="402287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i="1" dirty="0">
                <a:latin typeface="+mn-lt"/>
              </a:rPr>
              <a:t>Technical Seminars VCC-Rio </a:t>
            </a:r>
            <a:r>
              <a:rPr lang="en-US" sz="2000" i="1" dirty="0" smtClean="0">
                <a:latin typeface="+mn-lt"/>
              </a:rPr>
              <a:t>2017 :  8 </a:t>
            </a:r>
            <a:r>
              <a:rPr lang="en-US" sz="2000" i="1" dirty="0">
                <a:latin typeface="+mn-lt"/>
              </a:rPr>
              <a:t>topics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1109877" y="88025"/>
            <a:ext cx="4922787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Open Innovation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2D29445-CAF1-489C-BD5E-BE40C6F5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5B3569E-1DF3-45ED-B0E5-148E6042515F}"/>
              </a:ext>
            </a:extLst>
          </p:cNvPr>
          <p:cNvSpPr txBox="1">
            <a:spLocks/>
          </p:cNvSpPr>
          <p:nvPr/>
        </p:nvSpPr>
        <p:spPr>
          <a:xfrm>
            <a:off x="1083501" y="502519"/>
            <a:ext cx="7405473" cy="402287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i="1" dirty="0">
                <a:latin typeface="+mn-lt"/>
              </a:rPr>
              <a:t>Technical Seminars VCC-Rio </a:t>
            </a:r>
            <a:r>
              <a:rPr lang="en-US" sz="2000" i="1" dirty="0" smtClean="0">
                <a:latin typeface="+mn-lt"/>
              </a:rPr>
              <a:t>2018 :  </a:t>
            </a:r>
            <a:r>
              <a:rPr lang="en-US" sz="2000" i="1" dirty="0">
                <a:latin typeface="+mn-lt"/>
              </a:rPr>
              <a:t>14 topics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619FB6AD-A584-4204-BBCD-4EDD5A620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66993"/>
              </p:ext>
            </p:extLst>
          </p:nvPr>
        </p:nvGraphicFramePr>
        <p:xfrm>
          <a:off x="520561" y="868680"/>
          <a:ext cx="8531352" cy="522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286">
                  <a:extLst>
                    <a:ext uri="{9D8B030D-6E8A-4147-A177-3AD203B41FA5}">
                      <a16:colId xmlns="" xmlns:a16="http://schemas.microsoft.com/office/drawing/2014/main" val="2657493464"/>
                    </a:ext>
                  </a:extLst>
                </a:gridCol>
                <a:gridCol w="4517043">
                  <a:extLst>
                    <a:ext uri="{9D8B030D-6E8A-4147-A177-3AD203B41FA5}">
                      <a16:colId xmlns="" xmlns:a16="http://schemas.microsoft.com/office/drawing/2014/main" val="161240781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33360770"/>
                    </a:ext>
                  </a:extLst>
                </a:gridCol>
                <a:gridCol w="1368223">
                  <a:extLst>
                    <a:ext uri="{9D8B030D-6E8A-4147-A177-3AD203B41FA5}">
                      <a16:colId xmlns="" xmlns:a16="http://schemas.microsoft.com/office/drawing/2014/main" val="1844751563"/>
                    </a:ext>
                  </a:extLst>
                </a:gridCol>
              </a:tblGrid>
              <a:tr h="421719"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extLst>
                  <a:ext uri="{0D108BD9-81ED-4DB2-BD59-A6C34878D82A}">
                    <a16:rowId xmlns="" xmlns:a16="http://schemas.microsoft.com/office/drawing/2014/main" val="220949099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Mar/18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Entrepreneurship, innovation and technology transfer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Maria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Luísa</a:t>
                      </a:r>
                      <a:r>
                        <a:rPr lang="en-US" sz="1400" noProof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Coutinho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(Univ. de Coimbra - PT)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6021509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Apr/18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Tube welding 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for oil and gas industry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João</a:t>
                      </a:r>
                      <a:r>
                        <a:rPr lang="en-US" sz="1400" noProof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Payão</a:t>
                      </a:r>
                      <a:r>
                        <a:rPr lang="en-US" sz="1400" noProof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Filho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54498926"/>
                  </a:ext>
                </a:extLst>
              </a:tr>
              <a:tr h="666750">
                <a:tc rowSpan="3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Mai/18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NDT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: A Science of solutions – its history in DMM/PEMM/UFRJ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João</a:t>
                      </a:r>
                      <a:r>
                        <a:rPr lang="en-US" sz="1400" noProof="0" dirty="0" smtClean="0">
                          <a:effectLst/>
                          <a:latin typeface="+mn-lt"/>
                        </a:rPr>
                        <a:t> Marcos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Rebello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32035612"/>
                  </a:ext>
                </a:extLst>
              </a:tr>
              <a:tr h="541924">
                <a:tc vMerge="1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New frontiers for non-destructive testing techniques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Gabriela Pereira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26233373"/>
                  </a:ext>
                </a:extLst>
              </a:tr>
              <a:tr h="608965">
                <a:tc vMerge="1"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Advances in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radiography and X-ray tomography 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techniques for industry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Ricardo Lopes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65350381"/>
                  </a:ext>
                </a:extLst>
              </a:tr>
              <a:tr h="578231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Jun/18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Nanotechnology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 in oil and gas industry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Sérgio</a:t>
                      </a:r>
                      <a:r>
                        <a:rPr lang="en-US" sz="1400" noProof="0" dirty="0" smtClean="0">
                          <a:effectLst/>
                          <a:latin typeface="+mn-lt"/>
                        </a:rPr>
                        <a:t> Camargo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8965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Aug/18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Corrosion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 in oil and gas sectors. Activities developed by LABCORR/COPPE/UFRJ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José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Ponciano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(COPPE/UFRJ)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8965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Sep/18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Friction reduction in pipelines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Luis Fernando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</a:rPr>
                        <a:t>Azevedo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(PUC-RJ)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itre 6"/>
          <p:cNvSpPr txBox="1">
            <a:spLocks/>
          </p:cNvSpPr>
          <p:nvPr/>
        </p:nvSpPr>
        <p:spPr>
          <a:xfrm>
            <a:off x="1109877" y="88025"/>
            <a:ext cx="4922787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Open Innovation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2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="" xmlns:a16="http://schemas.microsoft.com/office/drawing/2014/main" id="{82D29445-CAF1-489C-BD5E-BE40C6F5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380F2-9CB5-47FD-8BF7-1B870D146C62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6A45ECFC-4B46-4E3D-826E-8E5262A9C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06722"/>
              </p:ext>
            </p:extLst>
          </p:nvPr>
        </p:nvGraphicFramePr>
        <p:xfrm>
          <a:off x="603884" y="961073"/>
          <a:ext cx="8364702" cy="5238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508">
                  <a:extLst>
                    <a:ext uri="{9D8B030D-6E8A-4147-A177-3AD203B41FA5}">
                      <a16:colId xmlns="" xmlns:a16="http://schemas.microsoft.com/office/drawing/2014/main" val="741090877"/>
                    </a:ext>
                  </a:extLst>
                </a:gridCol>
                <a:gridCol w="4634989">
                  <a:extLst>
                    <a:ext uri="{9D8B030D-6E8A-4147-A177-3AD203B41FA5}">
                      <a16:colId xmlns="" xmlns:a16="http://schemas.microsoft.com/office/drawing/2014/main" val="2749407009"/>
                    </a:ext>
                  </a:extLst>
                </a:gridCol>
                <a:gridCol w="1722520">
                  <a:extLst>
                    <a:ext uri="{9D8B030D-6E8A-4147-A177-3AD203B41FA5}">
                      <a16:colId xmlns="" xmlns:a16="http://schemas.microsoft.com/office/drawing/2014/main" val="1794769210"/>
                    </a:ext>
                  </a:extLst>
                </a:gridCol>
                <a:gridCol w="1135685">
                  <a:extLst>
                    <a:ext uri="{9D8B030D-6E8A-4147-A177-3AD203B41FA5}">
                      <a16:colId xmlns="" xmlns:a16="http://schemas.microsoft.com/office/drawing/2014/main" val="2071769357"/>
                    </a:ext>
                  </a:extLst>
                </a:gridCol>
              </a:tblGrid>
              <a:tr h="836396"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Researchers /</a:t>
                      </a:r>
                    </a:p>
                    <a:p>
                      <a:pPr marL="9017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Professors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lang="en-US" sz="14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7043" marB="0" anchor="ctr"/>
                </a:tc>
              </a:tr>
              <a:tr h="507137">
                <a:tc rowSpan="6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Oct/18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Technological challenges – corporate presentations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4295549"/>
                  </a:ext>
                </a:extLst>
              </a:tr>
              <a:tr h="391587">
                <a:tc vMerge="1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 through technological partnerships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Eduardo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Fernando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Petrobras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8123">
                <a:tc vMerge="1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Intelligent completion: 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multidisciplinary view of the technological challenges faced in the pre-salt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Desiderio</a:t>
                      </a: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noProof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Naegele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Halliburton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2290">
                <a:tc vMerge="1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err="1" smtClean="0">
                          <a:solidFill>
                            <a:srgbClr val="0098A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MindSphere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transforming data into knowledge and knowledge into successful business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Vinicius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Oliveira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Siemens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1924">
                <a:tc vMerge="1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Challenges in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Computing Research and Information Technology Infrastructure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Jonas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Dias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EMC/Dell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8123">
                <a:tc vMerge="1"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pre-salt and commitment to combine high mechanical resistance with corrosion resistance for coating tubes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Daniel</a:t>
                      </a:r>
                      <a:r>
                        <a:rPr lang="en-US" sz="140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Guerra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Vallourec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2617"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Nov/18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Use of </a:t>
                      </a:r>
                      <a:r>
                        <a:rPr lang="en-US" sz="1400" b="1" noProof="0" dirty="0" smtClean="0">
                          <a:solidFill>
                            <a:srgbClr val="0098A1"/>
                          </a:solidFill>
                          <a:effectLst/>
                          <a:latin typeface="+mn-lt"/>
                        </a:rPr>
                        <a:t>Computational Thermodynamics </a:t>
                      </a:r>
                      <a:r>
                        <a:rPr lang="en-US" sz="1400" b="1" noProof="0" dirty="0" smtClean="0">
                          <a:effectLst/>
                          <a:latin typeface="+mn-lt"/>
                        </a:rPr>
                        <a:t>to develop  steels for advanced applications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André Costa e Silva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+mn-lt"/>
                        </a:rPr>
                        <a:t>(UFF-RJ)</a:t>
                      </a:r>
                      <a:endParaRPr lang="en-US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65315698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E5B3569E-1DF3-45ED-B0E5-148E6042515F}"/>
              </a:ext>
            </a:extLst>
          </p:cNvPr>
          <p:cNvSpPr txBox="1">
            <a:spLocks/>
          </p:cNvSpPr>
          <p:nvPr/>
        </p:nvSpPr>
        <p:spPr>
          <a:xfrm>
            <a:off x="1083501" y="502519"/>
            <a:ext cx="7405473" cy="402287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Autofit/>
          </a:bodyPr>
          <a:lstStyle>
            <a:defPPr>
              <a:defRPr lang="fr-F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i="1" dirty="0">
                <a:latin typeface="+mn-lt"/>
              </a:rPr>
              <a:t>Technical Seminars VCC-Rio </a:t>
            </a:r>
            <a:r>
              <a:rPr lang="en-US" sz="2000" i="1" dirty="0" smtClean="0">
                <a:latin typeface="+mn-lt"/>
              </a:rPr>
              <a:t>2018 :  </a:t>
            </a:r>
            <a:r>
              <a:rPr lang="en-US" sz="2000" i="1" dirty="0">
                <a:latin typeface="+mn-lt"/>
              </a:rPr>
              <a:t>14 topics</a:t>
            </a:r>
          </a:p>
        </p:txBody>
      </p:sp>
      <p:sp>
        <p:nvSpPr>
          <p:cNvPr id="10" name="Titre 6"/>
          <p:cNvSpPr txBox="1">
            <a:spLocks/>
          </p:cNvSpPr>
          <p:nvPr/>
        </p:nvSpPr>
        <p:spPr>
          <a:xfrm>
            <a:off x="1109877" y="88025"/>
            <a:ext cx="4922787" cy="535884"/>
          </a:xfrm>
          <a:prstGeom prst="rect">
            <a:avLst/>
          </a:prstGeom>
        </p:spPr>
        <p:txBody>
          <a:bodyPr vert="horz" lIns="91424" tIns="45712" rIns="91424" bIns="45712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Open Innovation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2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S ROSE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S TURQUOISE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QUES CYAN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QUES JAUNE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QUES VIOLET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QUES VERT">
  <a:themeElements>
    <a:clrScheme name="VALLOURE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DE0"/>
      </a:accent1>
      <a:accent2>
        <a:srgbClr val="97AE17"/>
      </a:accent2>
      <a:accent3>
        <a:srgbClr val="FFCC01"/>
      </a:accent3>
      <a:accent4>
        <a:srgbClr val="CE007B"/>
      </a:accent4>
      <a:accent5>
        <a:srgbClr val="0098A2"/>
      </a:accent5>
      <a:accent6>
        <a:srgbClr val="93117F"/>
      </a:accent6>
      <a:hlink>
        <a:srgbClr val="0563C1"/>
      </a:hlink>
      <a:folHlink>
        <a:srgbClr val="E04F27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6dc3779-1685-4959-8c34-1705504d46f4" ContentTypeId="0x010100004CF641841944C88B75D8F1C8E9A347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allourec Document" ma:contentTypeID="0x010100004CF641841944C88B75D8F1C8E9A34700EB7E612CD74FE8408AE52A8201F2919A" ma:contentTypeVersion="32" ma:contentTypeDescription="Vallourec Document is a content type associated with specific document libraries used to store internal documents with an image and a short description." ma:contentTypeScope="" ma:versionID="26cdedc5f1d002bde1b6ad11e0b12033">
  <xsd:schema xmlns:xsd="http://www.w3.org/2001/XMLSchema" xmlns:xs="http://www.w3.org/2001/XMLSchema" xmlns:p="http://schemas.microsoft.com/office/2006/metadata/properties" xmlns:ns1="http://schemas.microsoft.com/sharepoint/v3" xmlns:ns2="0d7dccc0-ca24-4986-a845-3456ca887607" targetNamespace="http://schemas.microsoft.com/office/2006/metadata/properties" ma:root="true" ma:fieldsID="f3b841436053b42c73e66ec8e6cdf3b8" ns1:_="" ns2:_="">
    <xsd:import namespace="http://schemas.microsoft.com/sharepoint/v3"/>
    <xsd:import namespace="0d7dccc0-ca24-4986-a845-3456ca887607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RollupImage" minOccurs="0"/>
                <xsd:element ref="ns2:ka48dbc3e7424d9a83e3e65fcdc0193d" minOccurs="0"/>
                <xsd:element ref="ns2:TaxCatchAll" minOccurs="0"/>
                <xsd:element ref="ns2:TaxCatchAllLabel" minOccurs="0"/>
                <xsd:element ref="ns2:m410bf4b8f3a4d479715ffc58732ab7a" minOccurs="0"/>
                <xsd:element ref="ns2:if9835606c7d48439b7c0c652727c0a6" minOccurs="0"/>
                <xsd:element ref="ns2:n725d8b4eb134b7ea9fcd2d5b8acff0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entários" ma:internalName="Comments">
      <xsd:simpleType>
        <xsd:restriction base="dms:Note"/>
      </xsd:simpleType>
    </xsd:element>
    <xsd:element name="PublishingRollupImage" ma:index="9" nillable="true" ma:displayName="Rollup Image" ma:internalName="PublishingRollupImag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dccc0-ca24-4986-a845-3456ca887607" elementFormDefault="qualified">
    <xsd:import namespace="http://schemas.microsoft.com/office/2006/documentManagement/types"/>
    <xsd:import namespace="http://schemas.microsoft.com/office/infopath/2007/PartnerControls"/>
    <xsd:element name="ka48dbc3e7424d9a83e3e65fcdc0193d" ma:index="10" nillable="true" ma:taxonomy="true" ma:internalName="ka48dbc3e7424d9a83e3e65fcdc0193d" ma:taxonomyFieldName="VallourecSubCategoryDocument" ma:displayName="Vallourec Sub Category" ma:readOnly="false" ma:fieldId="{4a48dbc3-e742-4d9a-83e3-e65fcdc0193d}" ma:taxonomyMulti="true" ma:sspId="e6dc3779-1685-4959-8c34-1705504d46f4" ma:termSetId="c2257a98-31bb-4970-9f37-76380b2590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63f2bf64-9b54-4e6f-8335-f92772b37d94}" ma:internalName="TaxCatchAll" ma:showField="CatchAllData" ma:web="32c3e915-7e16-44f0-8612-6a08bc1691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3f2bf64-9b54-4e6f-8335-f92772b37d94}" ma:internalName="TaxCatchAllLabel" ma:readOnly="true" ma:showField="CatchAllDataLabel" ma:web="32c3e915-7e16-44f0-8612-6a08bc1691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10bf4b8f3a4d479715ffc58732ab7a" ma:index="14" nillable="true" ma:taxonomy="true" ma:internalName="m410bf4b8f3a4d479715ffc58732ab7a" ma:taxonomyFieldName="MarketDocument" ma:displayName="Market" ma:readOnly="false" ma:fieldId="{6410bf4b-8f3a-4d47-9715-ffc58732ab7a}" ma:sspId="e6dc3779-1685-4959-8c34-1705504d46f4" ma:termSetId="f9961b8c-7d87-494e-94fd-c534d86619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9835606c7d48439b7c0c652727c0a6" ma:index="16" nillable="true" ma:taxonomy="true" ma:internalName="if9835606c7d48439b7c0c652727c0a6" ma:taxonomyFieldName="VallourecCategoryDocument" ma:displayName="Vallourec Category" ma:readOnly="false" ma:fieldId="{2f983560-6c7d-4843-9b7c-0c652727c0a6}" ma:taxonomyMulti="true" ma:sspId="e6dc3779-1685-4959-8c34-1705504d46f4" ma:termSetId="5c893c91-69ac-43dc-948b-1b57e0613e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25d8b4eb134b7ea9fcd2d5b8acff0b" ma:index="18" nillable="true" ma:taxonomy="true" ma:internalName="n725d8b4eb134b7ea9fcd2d5b8acff0b" ma:taxonomyFieldName="DivisionDocument" ma:displayName="Division" ma:readOnly="false" ma:fieldId="{7725d8b4-eb13-4b7e-a9fc-d2d5b8acff0b}" ma:sspId="e6dc3779-1685-4959-8c34-1705504d46f4" ma:termSetId="ed782a98-2938-434c-b1b6-aed16185249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f9835606c7d48439b7c0c652727c0a6 xmlns="0d7dccc0-ca24-4986-a845-3456ca88760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80423a2b-131e-4471-9798-769f7b1b6b28</TermId>
        </TermInfo>
      </Terms>
    </if9835606c7d48439b7c0c652727c0a6>
    <PublishingRollupImage xmlns="http://schemas.microsoft.com/sharepoint/v3">&lt;img alt="" src="/Setores/FV/PublishingImages/grupoppp.jpg" style="border:0px solid" /&gt;</PublishingRollupImage>
    <m410bf4b8f3a4d479715ffc58732ab7a xmlns="0d7dccc0-ca24-4986-a845-3456ca887607">
      <Terms xmlns="http://schemas.microsoft.com/office/infopath/2007/PartnerControls"/>
    </m410bf4b8f3a4d479715ffc58732ab7a>
    <TaxCatchAll xmlns="0d7dccc0-ca24-4986-a845-3456ca887607">
      <Value>7</Value>
    </TaxCatchAll>
    <n725d8b4eb134b7ea9fcd2d5b8acff0b xmlns="0d7dccc0-ca24-4986-a845-3456ca887607">
      <Terms xmlns="http://schemas.microsoft.com/office/infopath/2007/PartnerControls"/>
    </n725d8b4eb134b7ea9fcd2d5b8acff0b>
    <ka48dbc3e7424d9a83e3e65fcdc0193d xmlns="0d7dccc0-ca24-4986-a845-3456ca887607">
      <Terms xmlns="http://schemas.microsoft.com/office/infopath/2007/PartnerControls"/>
    </ka48dbc3e7424d9a83e3e65fcdc0193d>
    <Comments xmlns="http://schemas.microsoft.com/sharepoint/v3">Modelo padrão em branco para download e utilização</Comment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2A9F7-DFFA-4018-8C96-8BE8F27E663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0BBA3B0-2658-45F8-9997-3379C6D83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7dccc0-ca24-4986-a845-3456ca8876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AF5F55-8300-4D33-ACD2-E9E772418F4B}">
  <ds:schemaRefs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d7dccc0-ca24-4986-a845-3456ca88760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D7C67CCD-8B9B-4D51-8479-FEE15B3390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9805</TotalTime>
  <Words>745</Words>
  <Application>Microsoft Office PowerPoint</Application>
  <PresentationFormat>Apresentação na tela (4:3)</PresentationFormat>
  <Paragraphs>186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MASQUES ROSE</vt:lpstr>
      <vt:lpstr>MASQUES TURQUOISE</vt:lpstr>
      <vt:lpstr>MASQUES CYAN</vt:lpstr>
      <vt:lpstr>MASQUES JAUNE</vt:lpstr>
      <vt:lpstr>MASQUES VIOLET</vt:lpstr>
      <vt:lpstr>MASQUES VERT</vt:lpstr>
      <vt:lpstr>R&amp;D and Innovation  South America </vt:lpstr>
      <vt:lpstr>Vallourec Open Brazil 2017  Data Science</vt:lpstr>
      <vt:lpstr>Vallourec Open Brazil 2018 Computational Vison</vt:lpstr>
      <vt:lpstr>Open Innovation</vt:lpstr>
      <vt:lpstr>Open Innovation</vt:lpstr>
      <vt:lpstr>Apresentação do PowerPoint</vt:lpstr>
      <vt:lpstr>Apresentação do PowerPoint</vt:lpstr>
      <vt:lpstr>Apresentação do PowerPoint</vt:lpstr>
      <vt:lpstr>Apresentação do PowerPoint</vt:lpstr>
      <vt:lpstr>Contact: antoniosm.fonseca@vallourec.com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Apresentação</dc:title>
  <dc:creator>Y</dc:creator>
  <cp:lastModifiedBy>Vallourec</cp:lastModifiedBy>
  <cp:revision>626</cp:revision>
  <cp:lastPrinted>2018-11-08T18:29:33Z</cp:lastPrinted>
  <dcterms:created xsi:type="dcterms:W3CDTF">2016-01-14T10:36:12Z</dcterms:created>
  <dcterms:modified xsi:type="dcterms:W3CDTF">2018-11-09T10:30:32Z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0x010100004CF641841944C88B75D8F1C8E9A34700EB7E612CD74FE8408AE52A8201F2919A</vt:lpwstr>
  </property>
  <property fmtid="{D5CDD505-2E9C-101B-9397-08002B2CF9AE}" pid="3" name="VallourecSubCategoryDocument">
    <vt:lpwstr/>
  </property>
  <property fmtid="{D5CDD505-2E9C-101B-9397-08002B2CF9AE}" pid="4" name="MarketDocument">
    <vt:lpwstr/>
  </property>
  <property fmtid="{D5CDD505-2E9C-101B-9397-08002B2CF9AE}" pid="5" name="VallourecCategoryDocument">
    <vt:lpwstr>7;#Communication|80423a2b-131e-4471-9798-769f7b1b6b28</vt:lpwstr>
  </property>
  <property fmtid="{D5CDD505-2E9C-101B-9397-08002B2CF9AE}" pid="6" name="DivisionDocument">
    <vt:lpwstr/>
  </property>
</Properties>
</file>